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8"/>
  </p:notesMasterIdLst>
  <p:sldIdLst>
    <p:sldId id="287" r:id="rId2"/>
    <p:sldId id="304" r:id="rId3"/>
    <p:sldId id="305" r:id="rId4"/>
    <p:sldId id="306" r:id="rId5"/>
    <p:sldId id="307" r:id="rId6"/>
    <p:sldId id="262" r:id="rId7"/>
    <p:sldId id="308" r:id="rId8"/>
    <p:sldId id="309" r:id="rId9"/>
    <p:sldId id="310" r:id="rId10"/>
    <p:sldId id="311" r:id="rId11"/>
    <p:sldId id="314" r:id="rId12"/>
    <p:sldId id="315" r:id="rId13"/>
    <p:sldId id="316" r:id="rId14"/>
    <p:sldId id="318" r:id="rId15"/>
    <p:sldId id="319" r:id="rId16"/>
    <p:sldId id="320" r:id="rId17"/>
    <p:sldId id="322" r:id="rId18"/>
    <p:sldId id="325" r:id="rId19"/>
    <p:sldId id="323" r:id="rId20"/>
    <p:sldId id="324" r:id="rId21"/>
    <p:sldId id="354" r:id="rId22"/>
    <p:sldId id="326" r:id="rId23"/>
    <p:sldId id="327" r:id="rId24"/>
    <p:sldId id="328" r:id="rId25"/>
    <p:sldId id="329" r:id="rId26"/>
    <p:sldId id="330" r:id="rId27"/>
    <p:sldId id="331" r:id="rId28"/>
    <p:sldId id="332" r:id="rId29"/>
    <p:sldId id="333" r:id="rId30"/>
    <p:sldId id="355" r:id="rId31"/>
    <p:sldId id="359" r:id="rId32"/>
    <p:sldId id="360" r:id="rId33"/>
    <p:sldId id="356" r:id="rId34"/>
    <p:sldId id="362" r:id="rId35"/>
    <p:sldId id="357" r:id="rId36"/>
    <p:sldId id="340" r:id="rId37"/>
    <p:sldId id="341" r:id="rId38"/>
    <p:sldId id="342" r:id="rId39"/>
    <p:sldId id="343" r:id="rId40"/>
    <p:sldId id="344" r:id="rId41"/>
    <p:sldId id="346" r:id="rId42"/>
    <p:sldId id="347" r:id="rId43"/>
    <p:sldId id="348" r:id="rId44"/>
    <p:sldId id="353" r:id="rId45"/>
    <p:sldId id="352" r:id="rId46"/>
    <p:sldId id="358"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4" autoAdjust="0"/>
    <p:restoredTop sz="76481" autoAdjust="0"/>
  </p:normalViewPr>
  <p:slideViewPr>
    <p:cSldViewPr snapToGrid="0">
      <p:cViewPr varScale="1">
        <p:scale>
          <a:sx n="57" d="100"/>
          <a:sy n="57" d="100"/>
        </p:scale>
        <p:origin x="125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637152-0579-4F8D-9628-E498131C9C1A}"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en-US"/>
        </a:p>
      </dgm:t>
    </dgm:pt>
    <dgm:pt modelId="{2F8C65BE-1A60-4ED3-81F2-3AC57985C925}">
      <dgm:prSet phldrT="[Text]" custT="1"/>
      <dgm:spPr/>
      <dgm:t>
        <a:bodyPr/>
        <a:lstStyle/>
        <a:p>
          <a:r>
            <a:rPr lang="fa-IR" sz="2400" b="1" dirty="0" smtClean="0">
              <a:cs typeface="B Nazanin" panose="00000400000000000000" pitchFamily="2" charset="-78"/>
            </a:rPr>
            <a:t>دانشگاه زنجان</a:t>
          </a:r>
          <a:endParaRPr lang="en-US" sz="2400" b="1" dirty="0">
            <a:cs typeface="B Nazanin" panose="00000400000000000000" pitchFamily="2" charset="-78"/>
          </a:endParaRPr>
        </a:p>
      </dgm:t>
    </dgm:pt>
    <dgm:pt modelId="{2B763F49-F553-49A1-87F6-153DC2597EDA}" type="parTrans" cxnId="{FD359405-EDC7-4315-A77B-0CF1A341091E}">
      <dgm:prSet/>
      <dgm:spPr/>
      <dgm:t>
        <a:bodyPr/>
        <a:lstStyle/>
        <a:p>
          <a:endParaRPr lang="en-US"/>
        </a:p>
      </dgm:t>
    </dgm:pt>
    <dgm:pt modelId="{26B62939-B34F-4514-A156-CD059F481788}" type="sibTrans" cxnId="{FD359405-EDC7-4315-A77B-0CF1A341091E}">
      <dgm:prSet/>
      <dgm:spPr/>
      <dgm:t>
        <a:bodyPr/>
        <a:lstStyle/>
        <a:p>
          <a:endParaRPr lang="en-US"/>
        </a:p>
      </dgm:t>
    </dgm:pt>
    <dgm:pt modelId="{77321702-E98E-461D-BA7E-E4695464912F}">
      <dgm:prSet phldrT="[Text]" custT="1"/>
      <dgm:spPr/>
      <dgm:t>
        <a:bodyPr/>
        <a:lstStyle/>
        <a:p>
          <a:pPr algn="r" rtl="1"/>
          <a:r>
            <a:rPr lang="fa-IR" sz="2000" b="1" dirty="0" smtClean="0">
              <a:cs typeface="B Nazanin" panose="00000400000000000000" pitchFamily="2" charset="-78"/>
            </a:rPr>
            <a:t>استاد راهنما:</a:t>
          </a:r>
          <a:endParaRPr lang="en-US" sz="2000" b="1" dirty="0">
            <a:cs typeface="B Nazanin" panose="00000400000000000000" pitchFamily="2" charset="-78"/>
          </a:endParaRPr>
        </a:p>
      </dgm:t>
    </dgm:pt>
    <dgm:pt modelId="{296DC8C8-8208-4BA3-BCE8-6FF722665AF1}" type="parTrans" cxnId="{95693035-C348-4489-8B16-2FFFF5C18712}">
      <dgm:prSet/>
      <dgm:spPr/>
      <dgm:t>
        <a:bodyPr/>
        <a:lstStyle/>
        <a:p>
          <a:endParaRPr lang="en-US"/>
        </a:p>
      </dgm:t>
    </dgm:pt>
    <dgm:pt modelId="{3B866222-59A4-4CB6-BFD2-EAD2092D3EDC}" type="sibTrans" cxnId="{95693035-C348-4489-8B16-2FFFF5C18712}">
      <dgm:prSet/>
      <dgm:spPr/>
      <dgm:t>
        <a:bodyPr/>
        <a:lstStyle/>
        <a:p>
          <a:endParaRPr lang="en-US"/>
        </a:p>
      </dgm:t>
    </dgm:pt>
    <dgm:pt modelId="{0FD91095-0869-44E1-BED8-CE8763D52C98}">
      <dgm:prSet phldrT="[Text]" custT="1"/>
      <dgm:spPr/>
      <dgm:t>
        <a:bodyPr/>
        <a:lstStyle/>
        <a:p>
          <a:r>
            <a:rPr lang="fa-IR" sz="2000" b="1" dirty="0" smtClean="0">
              <a:cs typeface="B Nazanin" panose="00000400000000000000" pitchFamily="2" charset="-78"/>
            </a:rPr>
            <a:t>دانشجوی کارشناسی ارشد مکانیک سنگ</a:t>
          </a:r>
          <a:endParaRPr lang="en-US" sz="2000" b="1" dirty="0">
            <a:cs typeface="B Nazanin" panose="00000400000000000000" pitchFamily="2" charset="-78"/>
          </a:endParaRPr>
        </a:p>
      </dgm:t>
    </dgm:pt>
    <dgm:pt modelId="{EA48BDCA-8B16-44E8-9A75-E6137B29889E}" type="parTrans" cxnId="{05A5F0E5-C34F-4337-9A6B-5607E34E0B9C}">
      <dgm:prSet/>
      <dgm:spPr/>
      <dgm:t>
        <a:bodyPr/>
        <a:lstStyle/>
        <a:p>
          <a:endParaRPr lang="en-US"/>
        </a:p>
      </dgm:t>
    </dgm:pt>
    <dgm:pt modelId="{F698376D-C07E-4A50-A158-57D9F2D8035E}" type="sibTrans" cxnId="{05A5F0E5-C34F-4337-9A6B-5607E34E0B9C}">
      <dgm:prSet/>
      <dgm:spPr/>
      <dgm:t>
        <a:bodyPr/>
        <a:lstStyle/>
        <a:p>
          <a:endParaRPr lang="en-US"/>
        </a:p>
      </dgm:t>
    </dgm:pt>
    <dgm:pt modelId="{4126CF39-C1D1-4163-A582-AEEECED906A4}">
      <dgm:prSet phldrT="[Text]" custT="1"/>
      <dgm:spPr/>
      <dgm:t>
        <a:bodyPr/>
        <a:lstStyle/>
        <a:p>
          <a:pPr rtl="1"/>
          <a:r>
            <a:rPr lang="fa-IR" sz="2000" b="1" dirty="0" smtClean="0">
              <a:cs typeface="B Nazanin" panose="00000400000000000000" pitchFamily="2" charset="-78"/>
            </a:rPr>
            <a:t>تهیه</a:t>
          </a:r>
          <a:r>
            <a:rPr lang="en-US" sz="2000" b="1" dirty="0" smtClean="0">
              <a:cs typeface="B Nazanin" panose="00000400000000000000" pitchFamily="2" charset="-78"/>
            </a:rPr>
            <a:t> </a:t>
          </a:r>
          <a:r>
            <a:rPr lang="fa-IR" sz="2000" b="1" dirty="0" smtClean="0">
              <a:cs typeface="B Nazanin" panose="00000400000000000000" pitchFamily="2" charset="-78"/>
            </a:rPr>
            <a:t>کننده:</a:t>
          </a:r>
          <a:endParaRPr lang="en-US" sz="2000" b="1" dirty="0">
            <a:cs typeface="B Nazanin" panose="00000400000000000000" pitchFamily="2" charset="-78"/>
          </a:endParaRPr>
        </a:p>
      </dgm:t>
    </dgm:pt>
    <dgm:pt modelId="{6840914C-732A-4675-9607-A5D941C71A26}" type="parTrans" cxnId="{505FCEB3-C214-43F5-AB13-C70CEC07BF6D}">
      <dgm:prSet/>
      <dgm:spPr/>
      <dgm:t>
        <a:bodyPr/>
        <a:lstStyle/>
        <a:p>
          <a:endParaRPr lang="en-US"/>
        </a:p>
      </dgm:t>
    </dgm:pt>
    <dgm:pt modelId="{D04802CF-1C30-49CA-A881-0FA0684EC3D2}" type="sibTrans" cxnId="{505FCEB3-C214-43F5-AB13-C70CEC07BF6D}">
      <dgm:prSet/>
      <dgm:spPr/>
      <dgm:t>
        <a:bodyPr/>
        <a:lstStyle/>
        <a:p>
          <a:endParaRPr lang="en-US"/>
        </a:p>
      </dgm:t>
    </dgm:pt>
    <dgm:pt modelId="{4BA88293-FAAF-462E-B1AE-D71D0CF0806A}">
      <dgm:prSet phldrT="[Text]" custT="1"/>
      <dgm:spPr/>
      <dgm:t>
        <a:bodyPr/>
        <a:lstStyle/>
        <a:p>
          <a:r>
            <a:rPr lang="fa-IR" sz="2000" b="1" dirty="0" smtClean="0">
              <a:cs typeface="B Nazanin" panose="00000400000000000000" pitchFamily="2" charset="-78"/>
            </a:rPr>
            <a:t>بهار 94</a:t>
          </a:r>
          <a:endParaRPr lang="en-US" sz="2000" b="1" dirty="0">
            <a:cs typeface="B Nazanin" panose="00000400000000000000" pitchFamily="2" charset="-78"/>
          </a:endParaRPr>
        </a:p>
      </dgm:t>
    </dgm:pt>
    <dgm:pt modelId="{7CE84F7B-D7C5-4177-96EF-DCC74A0DFE61}" type="parTrans" cxnId="{68957579-15D2-444B-94FA-589DD15DC28E}">
      <dgm:prSet/>
      <dgm:spPr/>
      <dgm:t>
        <a:bodyPr/>
        <a:lstStyle/>
        <a:p>
          <a:endParaRPr lang="en-US"/>
        </a:p>
      </dgm:t>
    </dgm:pt>
    <dgm:pt modelId="{275954C1-D238-480F-A1D9-4D9A978C6C53}" type="sibTrans" cxnId="{68957579-15D2-444B-94FA-589DD15DC28E}">
      <dgm:prSet/>
      <dgm:spPr/>
      <dgm:t>
        <a:bodyPr/>
        <a:lstStyle/>
        <a:p>
          <a:endParaRPr lang="en-US"/>
        </a:p>
      </dgm:t>
    </dgm:pt>
    <dgm:pt modelId="{DA223CB9-C9B2-4DD5-B204-AF97A99F3991}">
      <dgm:prSet phldrT="[Text]" custT="1"/>
      <dgm:spPr/>
      <dgm:t>
        <a:bodyPr/>
        <a:lstStyle/>
        <a:p>
          <a:pPr algn="r" rtl="1"/>
          <a:r>
            <a:rPr lang="fa-IR" sz="2000" b="1" dirty="0" smtClean="0">
              <a:cs typeface="B Nazanin" panose="00000400000000000000" pitchFamily="2" charset="-78"/>
            </a:rPr>
            <a:t>مسعود شاویسی</a:t>
          </a:r>
          <a:endParaRPr lang="en-US" sz="2000" b="1" dirty="0">
            <a:cs typeface="B Nazanin" panose="00000400000000000000" pitchFamily="2" charset="-78"/>
          </a:endParaRPr>
        </a:p>
      </dgm:t>
    </dgm:pt>
    <dgm:pt modelId="{3C42BE11-BD75-4F04-B481-748DEAFAE786}" type="parTrans" cxnId="{21254931-93BF-43D6-8603-FDC35BCDF0C5}">
      <dgm:prSet/>
      <dgm:spPr/>
      <dgm:t>
        <a:bodyPr/>
        <a:lstStyle/>
        <a:p>
          <a:endParaRPr lang="en-US"/>
        </a:p>
      </dgm:t>
    </dgm:pt>
    <dgm:pt modelId="{1B39C060-5240-4C1B-8037-C4F354E07D68}" type="sibTrans" cxnId="{21254931-93BF-43D6-8603-FDC35BCDF0C5}">
      <dgm:prSet/>
      <dgm:spPr/>
      <dgm:t>
        <a:bodyPr/>
        <a:lstStyle/>
        <a:p>
          <a:endParaRPr lang="en-US"/>
        </a:p>
      </dgm:t>
    </dgm:pt>
    <dgm:pt modelId="{55784116-8B43-4165-9685-40ACF99B3F18}">
      <dgm:prSet phldrT="[Text]" custT="1"/>
      <dgm:spPr/>
      <dgm:t>
        <a:bodyPr/>
        <a:lstStyle/>
        <a:p>
          <a:r>
            <a:rPr lang="en-US" sz="1600" b="1" dirty="0" err="1" smtClean="0">
              <a:latin typeface="Times New Roman" panose="02020603050405020304" pitchFamily="18" charset="0"/>
              <a:ea typeface="Tahoma" panose="020B0604030504040204" pitchFamily="34" charset="0"/>
              <a:cs typeface="Times New Roman" panose="02020603050405020304" pitchFamily="18" charset="0"/>
            </a:rPr>
            <a:t>Masoud</a:t>
          </a:r>
          <a:r>
            <a:rPr lang="en-US" sz="1600" b="1" dirty="0" smtClean="0">
              <a:latin typeface="Times New Roman" panose="02020603050405020304" pitchFamily="18" charset="0"/>
              <a:ea typeface="Tahoma" panose="020B0604030504040204" pitchFamily="34" charset="0"/>
              <a:cs typeface="Times New Roman" panose="02020603050405020304" pitchFamily="18" charset="0"/>
            </a:rPr>
            <a:t> shavaysi@yahoo.com</a:t>
          </a:r>
          <a:endParaRPr lang="en-US" sz="1600" b="1" dirty="0">
            <a:latin typeface="Times New Roman" panose="02020603050405020304" pitchFamily="18" charset="0"/>
            <a:ea typeface="Tahoma" panose="020B0604030504040204" pitchFamily="34" charset="0"/>
            <a:cs typeface="Times New Roman" panose="02020603050405020304" pitchFamily="18" charset="0"/>
          </a:endParaRPr>
        </a:p>
      </dgm:t>
    </dgm:pt>
    <dgm:pt modelId="{412C3887-31E0-4345-87AD-0F6986B3C0BC}" type="parTrans" cxnId="{51C7CF91-3366-451C-A9EF-8E91D013955D}">
      <dgm:prSet/>
      <dgm:spPr/>
      <dgm:t>
        <a:bodyPr/>
        <a:lstStyle/>
        <a:p>
          <a:endParaRPr lang="en-US"/>
        </a:p>
      </dgm:t>
    </dgm:pt>
    <dgm:pt modelId="{C6FED046-8098-4F9B-A38E-84AF994B8AF9}" type="sibTrans" cxnId="{51C7CF91-3366-451C-A9EF-8E91D013955D}">
      <dgm:prSet/>
      <dgm:spPr/>
      <dgm:t>
        <a:bodyPr/>
        <a:lstStyle/>
        <a:p>
          <a:endParaRPr lang="en-US"/>
        </a:p>
      </dgm:t>
    </dgm:pt>
    <dgm:pt modelId="{D594E4DD-6D75-465A-8F4A-9A47738F99A2}">
      <dgm:prSet phldrT="[Text]" custT="1"/>
      <dgm:spPr/>
      <dgm:t>
        <a:bodyPr/>
        <a:lstStyle/>
        <a:p>
          <a:pPr algn="r" rtl="1"/>
          <a:r>
            <a:rPr lang="fa-IR" sz="2000" b="1" dirty="0" smtClean="0">
              <a:cs typeface="B Nazanin" panose="00000400000000000000" pitchFamily="2" charset="-78"/>
            </a:rPr>
            <a:t>دکتر علی رفیعی</a:t>
          </a:r>
          <a:endParaRPr lang="en-US" sz="2000" b="1" dirty="0">
            <a:cs typeface="B Nazanin" panose="00000400000000000000" pitchFamily="2" charset="-78"/>
          </a:endParaRPr>
        </a:p>
      </dgm:t>
    </dgm:pt>
    <dgm:pt modelId="{D5B3AE11-B85F-4922-9C1F-EB61E2280966}" type="parTrans" cxnId="{2A1C2A17-9958-44E5-AEBC-274BCF431C36}">
      <dgm:prSet/>
      <dgm:spPr/>
      <dgm:t>
        <a:bodyPr/>
        <a:lstStyle/>
        <a:p>
          <a:endParaRPr lang="en-US"/>
        </a:p>
      </dgm:t>
    </dgm:pt>
    <dgm:pt modelId="{1CC5E624-CC80-467A-B1DB-436A86721490}" type="sibTrans" cxnId="{2A1C2A17-9958-44E5-AEBC-274BCF431C36}">
      <dgm:prSet/>
      <dgm:spPr/>
      <dgm:t>
        <a:bodyPr/>
        <a:lstStyle/>
        <a:p>
          <a:endParaRPr lang="en-US"/>
        </a:p>
      </dgm:t>
    </dgm:pt>
    <dgm:pt modelId="{74584DE0-882D-40B5-87CC-8DE5AAFBCE69}" type="pres">
      <dgm:prSet presAssocID="{42637152-0579-4F8D-9628-E498131C9C1A}" presName="cycleMatrixDiagram" presStyleCnt="0">
        <dgm:presLayoutVars>
          <dgm:chMax val="1"/>
          <dgm:dir/>
          <dgm:animLvl val="lvl"/>
          <dgm:resizeHandles val="exact"/>
        </dgm:presLayoutVars>
      </dgm:prSet>
      <dgm:spPr/>
      <dgm:t>
        <a:bodyPr/>
        <a:lstStyle/>
        <a:p>
          <a:endParaRPr lang="en-US"/>
        </a:p>
      </dgm:t>
    </dgm:pt>
    <dgm:pt modelId="{E731E178-CD33-4C22-9365-E68539DA0BD1}" type="pres">
      <dgm:prSet presAssocID="{42637152-0579-4F8D-9628-E498131C9C1A}" presName="children" presStyleCnt="0"/>
      <dgm:spPr/>
    </dgm:pt>
    <dgm:pt modelId="{5DB665B4-0B6E-47CC-B67B-4E026C5C65AB}" type="pres">
      <dgm:prSet presAssocID="{42637152-0579-4F8D-9628-E498131C9C1A}" presName="child1group" presStyleCnt="0"/>
      <dgm:spPr/>
    </dgm:pt>
    <dgm:pt modelId="{BF303C6A-DC59-448F-B3BA-5993566B71E5}" type="pres">
      <dgm:prSet presAssocID="{42637152-0579-4F8D-9628-E498131C9C1A}" presName="child1" presStyleLbl="bgAcc1" presStyleIdx="0" presStyleCnt="4" custScaleX="179999" custScaleY="79325" custLinFactNeighborX="-94758" custLinFactNeighborY="-12071"/>
      <dgm:spPr/>
      <dgm:t>
        <a:bodyPr/>
        <a:lstStyle/>
        <a:p>
          <a:endParaRPr lang="en-US"/>
        </a:p>
      </dgm:t>
    </dgm:pt>
    <dgm:pt modelId="{02578533-F363-4B46-880B-F1192EAC7AB1}" type="pres">
      <dgm:prSet presAssocID="{42637152-0579-4F8D-9628-E498131C9C1A}" presName="child1Text" presStyleLbl="bgAcc1" presStyleIdx="0" presStyleCnt="4">
        <dgm:presLayoutVars>
          <dgm:bulletEnabled val="1"/>
        </dgm:presLayoutVars>
      </dgm:prSet>
      <dgm:spPr/>
      <dgm:t>
        <a:bodyPr/>
        <a:lstStyle/>
        <a:p>
          <a:endParaRPr lang="en-US"/>
        </a:p>
      </dgm:t>
    </dgm:pt>
    <dgm:pt modelId="{673E3D7C-8580-4C8A-AC8D-1C3B75AD7C3D}" type="pres">
      <dgm:prSet presAssocID="{42637152-0579-4F8D-9628-E498131C9C1A}" presName="child2group" presStyleCnt="0"/>
      <dgm:spPr/>
    </dgm:pt>
    <dgm:pt modelId="{AC409755-0FCF-449A-A84E-0745FDAFF94B}" type="pres">
      <dgm:prSet presAssocID="{42637152-0579-4F8D-9628-E498131C9C1A}" presName="child2" presStyleLbl="bgAcc1" presStyleIdx="1" presStyleCnt="4" custScaleX="173370" custScaleY="76688" custLinFactNeighborX="85765" custLinFactNeighborY="-16857"/>
      <dgm:spPr/>
      <dgm:t>
        <a:bodyPr/>
        <a:lstStyle/>
        <a:p>
          <a:endParaRPr lang="en-US"/>
        </a:p>
      </dgm:t>
    </dgm:pt>
    <dgm:pt modelId="{BCE15038-C053-4452-9126-F6F84BF1E3D9}" type="pres">
      <dgm:prSet presAssocID="{42637152-0579-4F8D-9628-E498131C9C1A}" presName="child2Text" presStyleLbl="bgAcc1" presStyleIdx="1" presStyleCnt="4">
        <dgm:presLayoutVars>
          <dgm:bulletEnabled val="1"/>
        </dgm:presLayoutVars>
      </dgm:prSet>
      <dgm:spPr/>
      <dgm:t>
        <a:bodyPr/>
        <a:lstStyle/>
        <a:p>
          <a:endParaRPr lang="en-US"/>
        </a:p>
      </dgm:t>
    </dgm:pt>
    <dgm:pt modelId="{6893093D-E285-4218-BC21-DDAAC8CC558E}" type="pres">
      <dgm:prSet presAssocID="{42637152-0579-4F8D-9628-E498131C9C1A}" presName="child3group" presStyleCnt="0"/>
      <dgm:spPr/>
    </dgm:pt>
    <dgm:pt modelId="{1DD74B25-113C-4185-B746-C1D699170A16}" type="pres">
      <dgm:prSet presAssocID="{42637152-0579-4F8D-9628-E498131C9C1A}" presName="child3" presStyleLbl="bgAcc1" presStyleIdx="2" presStyleCnt="4" custScaleX="171764" custScaleY="79325" custLinFactNeighborX="87691" custLinFactNeighborY="-6593"/>
      <dgm:spPr/>
      <dgm:t>
        <a:bodyPr/>
        <a:lstStyle/>
        <a:p>
          <a:endParaRPr lang="en-US"/>
        </a:p>
      </dgm:t>
    </dgm:pt>
    <dgm:pt modelId="{942B7F13-A012-4C8E-9257-624248425688}" type="pres">
      <dgm:prSet presAssocID="{42637152-0579-4F8D-9628-E498131C9C1A}" presName="child3Text" presStyleLbl="bgAcc1" presStyleIdx="2" presStyleCnt="4">
        <dgm:presLayoutVars>
          <dgm:bulletEnabled val="1"/>
        </dgm:presLayoutVars>
      </dgm:prSet>
      <dgm:spPr/>
      <dgm:t>
        <a:bodyPr/>
        <a:lstStyle/>
        <a:p>
          <a:endParaRPr lang="en-US"/>
        </a:p>
      </dgm:t>
    </dgm:pt>
    <dgm:pt modelId="{F542D297-EDFC-44AA-ACE3-FB4458686D06}" type="pres">
      <dgm:prSet presAssocID="{42637152-0579-4F8D-9628-E498131C9C1A}" presName="child4group" presStyleCnt="0"/>
      <dgm:spPr/>
    </dgm:pt>
    <dgm:pt modelId="{7F1F7857-DF2F-4314-9F5E-3578EDE4AD0E}" type="pres">
      <dgm:prSet presAssocID="{42637152-0579-4F8D-9628-E498131C9C1A}" presName="child4" presStyleLbl="bgAcc1" presStyleIdx="3" presStyleCnt="4" custScaleX="178392" custScaleY="78903" custLinFactNeighborX="-95726" custLinFactNeighborY="-6178"/>
      <dgm:spPr/>
      <dgm:t>
        <a:bodyPr/>
        <a:lstStyle/>
        <a:p>
          <a:endParaRPr lang="en-US"/>
        </a:p>
      </dgm:t>
    </dgm:pt>
    <dgm:pt modelId="{73889CE1-8592-4D65-851B-922B61FF556A}" type="pres">
      <dgm:prSet presAssocID="{42637152-0579-4F8D-9628-E498131C9C1A}" presName="child4Text" presStyleLbl="bgAcc1" presStyleIdx="3" presStyleCnt="4">
        <dgm:presLayoutVars>
          <dgm:bulletEnabled val="1"/>
        </dgm:presLayoutVars>
      </dgm:prSet>
      <dgm:spPr/>
      <dgm:t>
        <a:bodyPr/>
        <a:lstStyle/>
        <a:p>
          <a:endParaRPr lang="en-US"/>
        </a:p>
      </dgm:t>
    </dgm:pt>
    <dgm:pt modelId="{8BE63F3D-7F6D-4022-8F86-08F20DA976AB}" type="pres">
      <dgm:prSet presAssocID="{42637152-0579-4F8D-9628-E498131C9C1A}" presName="childPlaceholder" presStyleCnt="0"/>
      <dgm:spPr/>
    </dgm:pt>
    <dgm:pt modelId="{52441E0A-082E-44DF-B38A-040FB7910478}" type="pres">
      <dgm:prSet presAssocID="{42637152-0579-4F8D-9628-E498131C9C1A}" presName="circle" presStyleCnt="0"/>
      <dgm:spPr/>
    </dgm:pt>
    <dgm:pt modelId="{0188E887-F594-44AB-9634-50019BC9D280}" type="pres">
      <dgm:prSet presAssocID="{42637152-0579-4F8D-9628-E498131C9C1A}" presName="quadrant1" presStyleLbl="node1" presStyleIdx="0" presStyleCnt="4" custScaleX="224956" custScaleY="94027" custLinFactNeighborX="-65486" custLinFactNeighborY="-12812">
        <dgm:presLayoutVars>
          <dgm:chMax val="1"/>
          <dgm:bulletEnabled val="1"/>
        </dgm:presLayoutVars>
      </dgm:prSet>
      <dgm:spPr/>
      <dgm:t>
        <a:bodyPr/>
        <a:lstStyle/>
        <a:p>
          <a:endParaRPr lang="en-US"/>
        </a:p>
      </dgm:t>
    </dgm:pt>
    <dgm:pt modelId="{62C8622F-E48E-4B0F-9FE5-E907937DF4F9}" type="pres">
      <dgm:prSet presAssocID="{42637152-0579-4F8D-9628-E498131C9C1A}" presName="quadrant2" presStyleLbl="node1" presStyleIdx="1" presStyleCnt="4" custScaleX="241322" custScaleY="94026" custLinFactNeighborX="70078" custLinFactNeighborY="-12812">
        <dgm:presLayoutVars>
          <dgm:chMax val="1"/>
          <dgm:bulletEnabled val="1"/>
        </dgm:presLayoutVars>
      </dgm:prSet>
      <dgm:spPr/>
      <dgm:t>
        <a:bodyPr/>
        <a:lstStyle/>
        <a:p>
          <a:endParaRPr lang="en-US"/>
        </a:p>
      </dgm:t>
    </dgm:pt>
    <dgm:pt modelId="{452B59A2-32A5-4A50-A406-1230937A3820}" type="pres">
      <dgm:prSet presAssocID="{42637152-0579-4F8D-9628-E498131C9C1A}" presName="quadrant3" presStyleLbl="node1" presStyleIdx="2" presStyleCnt="4" custScaleX="242146" custScaleY="95073" custLinFactNeighborX="70520" custLinFactNeighborY="-22358">
        <dgm:presLayoutVars>
          <dgm:chMax val="1"/>
          <dgm:bulletEnabled val="1"/>
        </dgm:presLayoutVars>
      </dgm:prSet>
      <dgm:spPr/>
      <dgm:t>
        <a:bodyPr/>
        <a:lstStyle/>
        <a:p>
          <a:endParaRPr lang="en-US"/>
        </a:p>
      </dgm:t>
    </dgm:pt>
    <dgm:pt modelId="{348C19E1-2CB4-4DD0-BAC9-7FCA2D56FF9F}" type="pres">
      <dgm:prSet presAssocID="{42637152-0579-4F8D-9628-E498131C9C1A}" presName="quadrant4" presStyleLbl="node1" presStyleIdx="3" presStyleCnt="4" custScaleX="223434" custScaleY="97636" custLinFactNeighborX="-65179" custLinFactNeighborY="-22358">
        <dgm:presLayoutVars>
          <dgm:chMax val="1"/>
          <dgm:bulletEnabled val="1"/>
        </dgm:presLayoutVars>
      </dgm:prSet>
      <dgm:spPr/>
      <dgm:t>
        <a:bodyPr/>
        <a:lstStyle/>
        <a:p>
          <a:endParaRPr lang="en-US"/>
        </a:p>
      </dgm:t>
    </dgm:pt>
    <dgm:pt modelId="{8A59A678-16E9-4A34-93A9-DB55FE1AE546}" type="pres">
      <dgm:prSet presAssocID="{42637152-0579-4F8D-9628-E498131C9C1A}" presName="quadrantPlaceholder" presStyleCnt="0"/>
      <dgm:spPr/>
    </dgm:pt>
    <dgm:pt modelId="{B2C9F257-1325-4558-9EF1-8B462469A306}" type="pres">
      <dgm:prSet presAssocID="{42637152-0579-4F8D-9628-E498131C9C1A}" presName="center1" presStyleLbl="fgShp" presStyleIdx="0" presStyleCnt="2" custLinFactNeighborX="-16987" custLinFactNeighborY="-53794"/>
      <dgm:spPr/>
    </dgm:pt>
    <dgm:pt modelId="{1E9488C4-6308-4F53-B45C-2A4D7DC8D775}" type="pres">
      <dgm:prSet presAssocID="{42637152-0579-4F8D-9628-E498131C9C1A}" presName="center2" presStyleLbl="fgShp" presStyleIdx="1" presStyleCnt="2" custLinFactNeighborX="-16987" custLinFactNeighborY="-67618"/>
      <dgm:spPr/>
    </dgm:pt>
  </dgm:ptLst>
  <dgm:cxnLst>
    <dgm:cxn modelId="{3FF9B9B4-560B-40A8-A355-847C2221752C}" type="presOf" srcId="{D594E4DD-6D75-465A-8F4A-9A47738F99A2}" destId="{7F1F7857-DF2F-4314-9F5E-3578EDE4AD0E}" srcOrd="0" destOrd="0" presId="urn:microsoft.com/office/officeart/2005/8/layout/cycle4"/>
    <dgm:cxn modelId="{E0890509-E3A9-4062-8B55-A1ACDA5D719E}" type="presOf" srcId="{77321702-E98E-461D-BA7E-E4695464912F}" destId="{BF303C6A-DC59-448F-B3BA-5993566B71E5}" srcOrd="0" destOrd="0" presId="urn:microsoft.com/office/officeart/2005/8/layout/cycle4"/>
    <dgm:cxn modelId="{95693035-C348-4489-8B16-2FFFF5C18712}" srcId="{2F8C65BE-1A60-4ED3-81F2-3AC57985C925}" destId="{77321702-E98E-461D-BA7E-E4695464912F}" srcOrd="0" destOrd="0" parTransId="{296DC8C8-8208-4BA3-BCE8-6FF722665AF1}" sibTransId="{3B866222-59A4-4CB6-BFD2-EAD2092D3EDC}"/>
    <dgm:cxn modelId="{21254931-93BF-43D6-8603-FDC35BCDF0C5}" srcId="{4BA88293-FAAF-462E-B1AE-D71D0CF0806A}" destId="{DA223CB9-C9B2-4DD5-B204-AF97A99F3991}" srcOrd="0" destOrd="0" parTransId="{3C42BE11-BD75-4F04-B481-748DEAFAE786}" sibTransId="{1B39C060-5240-4C1B-8037-C4F354E07D68}"/>
    <dgm:cxn modelId="{FD359405-EDC7-4315-A77B-0CF1A341091E}" srcId="{42637152-0579-4F8D-9628-E498131C9C1A}" destId="{2F8C65BE-1A60-4ED3-81F2-3AC57985C925}" srcOrd="0" destOrd="0" parTransId="{2B763F49-F553-49A1-87F6-153DC2597EDA}" sibTransId="{26B62939-B34F-4514-A156-CD059F481788}"/>
    <dgm:cxn modelId="{51C7CF91-3366-451C-A9EF-8E91D013955D}" srcId="{42637152-0579-4F8D-9628-E498131C9C1A}" destId="{55784116-8B43-4165-9685-40ACF99B3F18}" srcOrd="3" destOrd="0" parTransId="{412C3887-31E0-4345-87AD-0F6986B3C0BC}" sibTransId="{C6FED046-8098-4F9B-A38E-84AF994B8AF9}"/>
    <dgm:cxn modelId="{CF7596FA-5594-4692-8802-70E5FD5B9F72}" type="presOf" srcId="{DA223CB9-C9B2-4DD5-B204-AF97A99F3991}" destId="{1DD74B25-113C-4185-B746-C1D699170A16}" srcOrd="0" destOrd="0" presId="urn:microsoft.com/office/officeart/2005/8/layout/cycle4"/>
    <dgm:cxn modelId="{115A6D2F-3079-4A02-B58E-D16737DE8FE1}" type="presOf" srcId="{55784116-8B43-4165-9685-40ACF99B3F18}" destId="{348C19E1-2CB4-4DD0-BAC9-7FCA2D56FF9F}" srcOrd="0" destOrd="0" presId="urn:microsoft.com/office/officeart/2005/8/layout/cycle4"/>
    <dgm:cxn modelId="{76E6890A-58C7-433F-94C2-1435EC3DA8D2}" type="presOf" srcId="{4BA88293-FAAF-462E-B1AE-D71D0CF0806A}" destId="{452B59A2-32A5-4A50-A406-1230937A3820}" srcOrd="0" destOrd="0" presId="urn:microsoft.com/office/officeart/2005/8/layout/cycle4"/>
    <dgm:cxn modelId="{2A1C2A17-9958-44E5-AEBC-274BCF431C36}" srcId="{55784116-8B43-4165-9685-40ACF99B3F18}" destId="{D594E4DD-6D75-465A-8F4A-9A47738F99A2}" srcOrd="0" destOrd="0" parTransId="{D5B3AE11-B85F-4922-9C1F-EB61E2280966}" sibTransId="{1CC5E624-CC80-467A-B1DB-436A86721490}"/>
    <dgm:cxn modelId="{14836F8B-4113-4AC7-8DA9-D10B0CA0EAC5}" type="presOf" srcId="{77321702-E98E-461D-BA7E-E4695464912F}" destId="{02578533-F363-4B46-880B-F1192EAC7AB1}" srcOrd="1" destOrd="0" presId="urn:microsoft.com/office/officeart/2005/8/layout/cycle4"/>
    <dgm:cxn modelId="{505FCEB3-C214-43F5-AB13-C70CEC07BF6D}" srcId="{0FD91095-0869-44E1-BED8-CE8763D52C98}" destId="{4126CF39-C1D1-4163-A582-AEEECED906A4}" srcOrd="0" destOrd="0" parTransId="{6840914C-732A-4675-9607-A5D941C71A26}" sibTransId="{D04802CF-1C30-49CA-A881-0FA0684EC3D2}"/>
    <dgm:cxn modelId="{726F3ADD-C7D2-449D-9371-159CCF231860}" type="presOf" srcId="{4126CF39-C1D1-4163-A582-AEEECED906A4}" destId="{BCE15038-C053-4452-9126-F6F84BF1E3D9}" srcOrd="1" destOrd="0" presId="urn:microsoft.com/office/officeart/2005/8/layout/cycle4"/>
    <dgm:cxn modelId="{05A5F0E5-C34F-4337-9A6B-5607E34E0B9C}" srcId="{42637152-0579-4F8D-9628-E498131C9C1A}" destId="{0FD91095-0869-44E1-BED8-CE8763D52C98}" srcOrd="1" destOrd="0" parTransId="{EA48BDCA-8B16-44E8-9A75-E6137B29889E}" sibTransId="{F698376D-C07E-4A50-A158-57D9F2D8035E}"/>
    <dgm:cxn modelId="{5569495F-58DF-4BC9-9465-33D11E57D75D}" type="presOf" srcId="{0FD91095-0869-44E1-BED8-CE8763D52C98}" destId="{62C8622F-E48E-4B0F-9FE5-E907937DF4F9}" srcOrd="0" destOrd="0" presId="urn:microsoft.com/office/officeart/2005/8/layout/cycle4"/>
    <dgm:cxn modelId="{A992EC70-6B91-4764-A96F-BDBA72B3A1E9}" type="presOf" srcId="{DA223CB9-C9B2-4DD5-B204-AF97A99F3991}" destId="{942B7F13-A012-4C8E-9257-624248425688}" srcOrd="1" destOrd="0" presId="urn:microsoft.com/office/officeart/2005/8/layout/cycle4"/>
    <dgm:cxn modelId="{68957579-15D2-444B-94FA-589DD15DC28E}" srcId="{42637152-0579-4F8D-9628-E498131C9C1A}" destId="{4BA88293-FAAF-462E-B1AE-D71D0CF0806A}" srcOrd="2" destOrd="0" parTransId="{7CE84F7B-D7C5-4177-96EF-DCC74A0DFE61}" sibTransId="{275954C1-D238-480F-A1D9-4D9A978C6C53}"/>
    <dgm:cxn modelId="{8559948B-79A5-4FA8-84F3-ADFEE57ADE21}" type="presOf" srcId="{2F8C65BE-1A60-4ED3-81F2-3AC57985C925}" destId="{0188E887-F594-44AB-9634-50019BC9D280}" srcOrd="0" destOrd="0" presId="urn:microsoft.com/office/officeart/2005/8/layout/cycle4"/>
    <dgm:cxn modelId="{6201D020-1957-4548-AAFF-8EFAACB21DD2}" type="presOf" srcId="{42637152-0579-4F8D-9628-E498131C9C1A}" destId="{74584DE0-882D-40B5-87CC-8DE5AAFBCE69}" srcOrd="0" destOrd="0" presId="urn:microsoft.com/office/officeart/2005/8/layout/cycle4"/>
    <dgm:cxn modelId="{F2D4C034-835F-49C4-868B-316125D78D4A}" type="presOf" srcId="{4126CF39-C1D1-4163-A582-AEEECED906A4}" destId="{AC409755-0FCF-449A-A84E-0745FDAFF94B}" srcOrd="0" destOrd="0" presId="urn:microsoft.com/office/officeart/2005/8/layout/cycle4"/>
    <dgm:cxn modelId="{CCAF6030-70B7-4FEC-B8DF-2ADA0E49AA1C}" type="presOf" srcId="{D594E4DD-6D75-465A-8F4A-9A47738F99A2}" destId="{73889CE1-8592-4D65-851B-922B61FF556A}" srcOrd="1" destOrd="0" presId="urn:microsoft.com/office/officeart/2005/8/layout/cycle4"/>
    <dgm:cxn modelId="{2666CBF5-B14E-43CC-BEDA-BAADDD0EB072}" type="presParOf" srcId="{74584DE0-882D-40B5-87CC-8DE5AAFBCE69}" destId="{E731E178-CD33-4C22-9365-E68539DA0BD1}" srcOrd="0" destOrd="0" presId="urn:microsoft.com/office/officeart/2005/8/layout/cycle4"/>
    <dgm:cxn modelId="{E80463F1-802B-450D-B5F6-A4B6D8AA4AE4}" type="presParOf" srcId="{E731E178-CD33-4C22-9365-E68539DA0BD1}" destId="{5DB665B4-0B6E-47CC-B67B-4E026C5C65AB}" srcOrd="0" destOrd="0" presId="urn:microsoft.com/office/officeart/2005/8/layout/cycle4"/>
    <dgm:cxn modelId="{A4CAD891-4BD5-4419-91B3-C0766F52ACE4}" type="presParOf" srcId="{5DB665B4-0B6E-47CC-B67B-4E026C5C65AB}" destId="{BF303C6A-DC59-448F-B3BA-5993566B71E5}" srcOrd="0" destOrd="0" presId="urn:microsoft.com/office/officeart/2005/8/layout/cycle4"/>
    <dgm:cxn modelId="{0782A7CF-FDEE-4217-93B1-970F6C4485B4}" type="presParOf" srcId="{5DB665B4-0B6E-47CC-B67B-4E026C5C65AB}" destId="{02578533-F363-4B46-880B-F1192EAC7AB1}" srcOrd="1" destOrd="0" presId="urn:microsoft.com/office/officeart/2005/8/layout/cycle4"/>
    <dgm:cxn modelId="{54C9ADB5-C80C-4413-A760-6AB49008CE42}" type="presParOf" srcId="{E731E178-CD33-4C22-9365-E68539DA0BD1}" destId="{673E3D7C-8580-4C8A-AC8D-1C3B75AD7C3D}" srcOrd="1" destOrd="0" presId="urn:microsoft.com/office/officeart/2005/8/layout/cycle4"/>
    <dgm:cxn modelId="{F50BD8DB-2D1A-47B4-B502-BB0DA079FC46}" type="presParOf" srcId="{673E3D7C-8580-4C8A-AC8D-1C3B75AD7C3D}" destId="{AC409755-0FCF-449A-A84E-0745FDAFF94B}" srcOrd="0" destOrd="0" presId="urn:microsoft.com/office/officeart/2005/8/layout/cycle4"/>
    <dgm:cxn modelId="{0CD66744-0DE4-4593-9640-7FEDEF5EF933}" type="presParOf" srcId="{673E3D7C-8580-4C8A-AC8D-1C3B75AD7C3D}" destId="{BCE15038-C053-4452-9126-F6F84BF1E3D9}" srcOrd="1" destOrd="0" presId="urn:microsoft.com/office/officeart/2005/8/layout/cycle4"/>
    <dgm:cxn modelId="{5EE572DB-61E8-48FA-955E-6D5385BE47C2}" type="presParOf" srcId="{E731E178-CD33-4C22-9365-E68539DA0BD1}" destId="{6893093D-E285-4218-BC21-DDAAC8CC558E}" srcOrd="2" destOrd="0" presId="urn:microsoft.com/office/officeart/2005/8/layout/cycle4"/>
    <dgm:cxn modelId="{86673388-CB53-4382-BDA4-126E1E1BBC86}" type="presParOf" srcId="{6893093D-E285-4218-BC21-DDAAC8CC558E}" destId="{1DD74B25-113C-4185-B746-C1D699170A16}" srcOrd="0" destOrd="0" presId="urn:microsoft.com/office/officeart/2005/8/layout/cycle4"/>
    <dgm:cxn modelId="{AE2201AD-B7CD-48B9-8A89-182B1F951A9D}" type="presParOf" srcId="{6893093D-E285-4218-BC21-DDAAC8CC558E}" destId="{942B7F13-A012-4C8E-9257-624248425688}" srcOrd="1" destOrd="0" presId="urn:microsoft.com/office/officeart/2005/8/layout/cycle4"/>
    <dgm:cxn modelId="{18155E39-6A10-4204-AD1D-81EE0C3BF65A}" type="presParOf" srcId="{E731E178-CD33-4C22-9365-E68539DA0BD1}" destId="{F542D297-EDFC-44AA-ACE3-FB4458686D06}" srcOrd="3" destOrd="0" presId="urn:microsoft.com/office/officeart/2005/8/layout/cycle4"/>
    <dgm:cxn modelId="{C071B63D-5BC3-47E6-942F-893EC3DFB260}" type="presParOf" srcId="{F542D297-EDFC-44AA-ACE3-FB4458686D06}" destId="{7F1F7857-DF2F-4314-9F5E-3578EDE4AD0E}" srcOrd="0" destOrd="0" presId="urn:microsoft.com/office/officeart/2005/8/layout/cycle4"/>
    <dgm:cxn modelId="{22453DBF-1F16-43C3-AA5D-E1280F4E836C}" type="presParOf" srcId="{F542D297-EDFC-44AA-ACE3-FB4458686D06}" destId="{73889CE1-8592-4D65-851B-922B61FF556A}" srcOrd="1" destOrd="0" presId="urn:microsoft.com/office/officeart/2005/8/layout/cycle4"/>
    <dgm:cxn modelId="{1A6054B3-3675-4B43-8D00-B1308EA619D7}" type="presParOf" srcId="{E731E178-CD33-4C22-9365-E68539DA0BD1}" destId="{8BE63F3D-7F6D-4022-8F86-08F20DA976AB}" srcOrd="4" destOrd="0" presId="urn:microsoft.com/office/officeart/2005/8/layout/cycle4"/>
    <dgm:cxn modelId="{DCF9AE39-F6BD-4A52-9ABD-43A9EB289C0D}" type="presParOf" srcId="{74584DE0-882D-40B5-87CC-8DE5AAFBCE69}" destId="{52441E0A-082E-44DF-B38A-040FB7910478}" srcOrd="1" destOrd="0" presId="urn:microsoft.com/office/officeart/2005/8/layout/cycle4"/>
    <dgm:cxn modelId="{43517054-A710-47A5-8EFA-F1570E261B9B}" type="presParOf" srcId="{52441E0A-082E-44DF-B38A-040FB7910478}" destId="{0188E887-F594-44AB-9634-50019BC9D280}" srcOrd="0" destOrd="0" presId="urn:microsoft.com/office/officeart/2005/8/layout/cycle4"/>
    <dgm:cxn modelId="{22C04106-E613-43B7-90FD-C8513F22F8E6}" type="presParOf" srcId="{52441E0A-082E-44DF-B38A-040FB7910478}" destId="{62C8622F-E48E-4B0F-9FE5-E907937DF4F9}" srcOrd="1" destOrd="0" presId="urn:microsoft.com/office/officeart/2005/8/layout/cycle4"/>
    <dgm:cxn modelId="{987B1D33-77E1-4FD4-8581-EAAC8014DFEB}" type="presParOf" srcId="{52441E0A-082E-44DF-B38A-040FB7910478}" destId="{452B59A2-32A5-4A50-A406-1230937A3820}" srcOrd="2" destOrd="0" presId="urn:microsoft.com/office/officeart/2005/8/layout/cycle4"/>
    <dgm:cxn modelId="{8320EF52-4EBB-4755-8EF5-F52A8D7ECBC8}" type="presParOf" srcId="{52441E0A-082E-44DF-B38A-040FB7910478}" destId="{348C19E1-2CB4-4DD0-BAC9-7FCA2D56FF9F}" srcOrd="3" destOrd="0" presId="urn:microsoft.com/office/officeart/2005/8/layout/cycle4"/>
    <dgm:cxn modelId="{F928BE1A-1098-4F3A-AD4A-0C3AA6696766}" type="presParOf" srcId="{52441E0A-082E-44DF-B38A-040FB7910478}" destId="{8A59A678-16E9-4A34-93A9-DB55FE1AE546}" srcOrd="4" destOrd="0" presId="urn:microsoft.com/office/officeart/2005/8/layout/cycle4"/>
    <dgm:cxn modelId="{D8FD8329-F23C-4044-9ABF-3BE009AD7023}" type="presParOf" srcId="{74584DE0-882D-40B5-87CC-8DE5AAFBCE69}" destId="{B2C9F257-1325-4558-9EF1-8B462469A306}" srcOrd="2" destOrd="0" presId="urn:microsoft.com/office/officeart/2005/8/layout/cycle4"/>
    <dgm:cxn modelId="{EF656B43-BCC0-4127-8EA5-8A8E288588A7}" type="presParOf" srcId="{74584DE0-882D-40B5-87CC-8DE5AAFBCE69}" destId="{1E9488C4-6308-4F53-B45C-2A4D7DC8D775}" srcOrd="3" destOrd="0" presId="urn:microsoft.com/office/officeart/2005/8/layout/cycle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D74B25-113C-4185-B746-C1D699170A16}">
      <dsp:nvSpPr>
        <dsp:cNvPr id="0" name=""/>
        <dsp:cNvSpPr/>
      </dsp:nvSpPr>
      <dsp:spPr>
        <a:xfrm>
          <a:off x="6897528" y="2112133"/>
          <a:ext cx="2589914" cy="774794"/>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rtl="1">
            <a:lnSpc>
              <a:spcPct val="90000"/>
            </a:lnSpc>
            <a:spcBef>
              <a:spcPct val="0"/>
            </a:spcBef>
            <a:spcAft>
              <a:spcPct val="15000"/>
            </a:spcAft>
            <a:buChar char="••"/>
          </a:pPr>
          <a:r>
            <a:rPr lang="fa-IR" sz="2000" b="1" kern="1200" dirty="0" smtClean="0">
              <a:cs typeface="B Nazanin" panose="00000400000000000000" pitchFamily="2" charset="-78"/>
            </a:rPr>
            <a:t>مسعود شاویسی</a:t>
          </a:r>
          <a:endParaRPr lang="en-US" sz="2000" b="1" kern="1200" dirty="0">
            <a:cs typeface="B Nazanin" panose="00000400000000000000" pitchFamily="2" charset="-78"/>
          </a:endParaRPr>
        </a:p>
      </dsp:txBody>
      <dsp:txXfrm>
        <a:off x="7691523" y="2322852"/>
        <a:ext cx="1778900" cy="547055"/>
      </dsp:txXfrm>
    </dsp:sp>
    <dsp:sp modelId="{7F1F7857-DF2F-4314-9F5E-3578EDE4AD0E}">
      <dsp:nvSpPr>
        <dsp:cNvPr id="0" name=""/>
        <dsp:cNvSpPr/>
      </dsp:nvSpPr>
      <dsp:spPr>
        <a:xfrm>
          <a:off x="1621787" y="2118248"/>
          <a:ext cx="2689853" cy="770672"/>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rtl="1">
            <a:lnSpc>
              <a:spcPct val="90000"/>
            </a:lnSpc>
            <a:spcBef>
              <a:spcPct val="0"/>
            </a:spcBef>
            <a:spcAft>
              <a:spcPct val="15000"/>
            </a:spcAft>
            <a:buChar char="••"/>
          </a:pPr>
          <a:r>
            <a:rPr lang="fa-IR" sz="2000" b="1" kern="1200" dirty="0" smtClean="0">
              <a:cs typeface="B Nazanin" panose="00000400000000000000" pitchFamily="2" charset="-78"/>
            </a:rPr>
            <a:t>دکتر علی رفیعی</a:t>
          </a:r>
          <a:endParaRPr lang="en-US" sz="2000" b="1" kern="1200" dirty="0">
            <a:cs typeface="B Nazanin" panose="00000400000000000000" pitchFamily="2" charset="-78"/>
          </a:endParaRPr>
        </a:p>
      </dsp:txBody>
      <dsp:txXfrm>
        <a:off x="1638716" y="2327845"/>
        <a:ext cx="1849039" cy="544146"/>
      </dsp:txXfrm>
    </dsp:sp>
    <dsp:sp modelId="{AC409755-0FCF-449A-A84E-0745FDAFF94B}">
      <dsp:nvSpPr>
        <dsp:cNvPr id="0" name=""/>
        <dsp:cNvSpPr/>
      </dsp:nvSpPr>
      <dsp:spPr>
        <a:xfrm>
          <a:off x="6856379" y="0"/>
          <a:ext cx="2614130" cy="749037"/>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rtl="1">
            <a:lnSpc>
              <a:spcPct val="90000"/>
            </a:lnSpc>
            <a:spcBef>
              <a:spcPct val="0"/>
            </a:spcBef>
            <a:spcAft>
              <a:spcPct val="15000"/>
            </a:spcAft>
            <a:buChar char="••"/>
          </a:pPr>
          <a:r>
            <a:rPr lang="fa-IR" sz="2000" b="1" kern="1200" dirty="0" smtClean="0">
              <a:cs typeface="B Nazanin" panose="00000400000000000000" pitchFamily="2" charset="-78"/>
            </a:rPr>
            <a:t>تهیه</a:t>
          </a:r>
          <a:r>
            <a:rPr lang="en-US" sz="2000" b="1" kern="1200" dirty="0" smtClean="0">
              <a:cs typeface="B Nazanin" panose="00000400000000000000" pitchFamily="2" charset="-78"/>
            </a:rPr>
            <a:t> </a:t>
          </a:r>
          <a:r>
            <a:rPr lang="fa-IR" sz="2000" b="1" kern="1200" dirty="0" smtClean="0">
              <a:cs typeface="B Nazanin" panose="00000400000000000000" pitchFamily="2" charset="-78"/>
            </a:rPr>
            <a:t>کننده:</a:t>
          </a:r>
          <a:endParaRPr lang="en-US" sz="2000" b="1" kern="1200" dirty="0">
            <a:cs typeface="B Nazanin" panose="00000400000000000000" pitchFamily="2" charset="-78"/>
          </a:endParaRPr>
        </a:p>
      </dsp:txBody>
      <dsp:txXfrm>
        <a:off x="7657073" y="16454"/>
        <a:ext cx="1796983" cy="528870"/>
      </dsp:txXfrm>
    </dsp:sp>
    <dsp:sp modelId="{BF303C6A-DC59-448F-B3BA-5993566B71E5}">
      <dsp:nvSpPr>
        <dsp:cNvPr id="0" name=""/>
        <dsp:cNvSpPr/>
      </dsp:nvSpPr>
      <dsp:spPr>
        <a:xfrm>
          <a:off x="1624268" y="0"/>
          <a:ext cx="2714084" cy="774794"/>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rtl="1">
            <a:lnSpc>
              <a:spcPct val="90000"/>
            </a:lnSpc>
            <a:spcBef>
              <a:spcPct val="0"/>
            </a:spcBef>
            <a:spcAft>
              <a:spcPct val="15000"/>
            </a:spcAft>
            <a:buChar char="••"/>
          </a:pPr>
          <a:r>
            <a:rPr lang="fa-IR" sz="2000" b="1" kern="1200" dirty="0" smtClean="0">
              <a:cs typeface="B Nazanin" panose="00000400000000000000" pitchFamily="2" charset="-78"/>
            </a:rPr>
            <a:t>استاد راهنما:</a:t>
          </a:r>
          <a:endParaRPr lang="en-US" sz="2000" b="1" kern="1200" dirty="0">
            <a:cs typeface="B Nazanin" panose="00000400000000000000" pitchFamily="2" charset="-78"/>
          </a:endParaRPr>
        </a:p>
      </dsp:txBody>
      <dsp:txXfrm>
        <a:off x="1641288" y="17020"/>
        <a:ext cx="1865819" cy="547055"/>
      </dsp:txXfrm>
    </dsp:sp>
    <dsp:sp modelId="{0188E887-F594-44AB-9634-50019BC9D280}">
      <dsp:nvSpPr>
        <dsp:cNvPr id="0" name=""/>
        <dsp:cNvSpPr/>
      </dsp:nvSpPr>
      <dsp:spPr>
        <a:xfrm>
          <a:off x="2514997" y="44122"/>
          <a:ext cx="2973115" cy="1242701"/>
        </a:xfrm>
        <a:prstGeom prst="pieWedg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rPr>
            <a:t>دانشگاه زنجان</a:t>
          </a:r>
          <a:endParaRPr lang="en-US" sz="2400" b="1" kern="1200" dirty="0">
            <a:cs typeface="B Nazanin" panose="00000400000000000000" pitchFamily="2" charset="-78"/>
          </a:endParaRPr>
        </a:p>
      </dsp:txBody>
      <dsp:txXfrm>
        <a:off x="3385802" y="408101"/>
        <a:ext cx="2102310" cy="878722"/>
      </dsp:txXfrm>
    </dsp:sp>
    <dsp:sp modelId="{62C8622F-E48E-4B0F-9FE5-E907937DF4F9}">
      <dsp:nvSpPr>
        <dsp:cNvPr id="0" name=""/>
        <dsp:cNvSpPr/>
      </dsp:nvSpPr>
      <dsp:spPr>
        <a:xfrm rot="5400000">
          <a:off x="6554572" y="-929234"/>
          <a:ext cx="1242688" cy="3189416"/>
        </a:xfrm>
        <a:prstGeom prst="pieWedg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fa-IR" sz="2000" b="1" kern="1200" dirty="0" smtClean="0">
              <a:cs typeface="B Nazanin" panose="00000400000000000000" pitchFamily="2" charset="-78"/>
            </a:rPr>
            <a:t>دانشجوی کارشناسی ارشد مکانیک سنگ</a:t>
          </a:r>
          <a:endParaRPr lang="en-US" sz="2000" b="1" kern="1200" dirty="0">
            <a:cs typeface="B Nazanin" panose="00000400000000000000" pitchFamily="2" charset="-78"/>
          </a:endParaRPr>
        </a:p>
      </dsp:txBody>
      <dsp:txXfrm rot="-5400000">
        <a:off x="5581209" y="408104"/>
        <a:ext cx="2255258" cy="878713"/>
      </dsp:txXfrm>
    </dsp:sp>
    <dsp:sp modelId="{452B59A2-32A5-4A50-A406-1230937A3820}">
      <dsp:nvSpPr>
        <dsp:cNvPr id="0" name=""/>
        <dsp:cNvSpPr/>
      </dsp:nvSpPr>
      <dsp:spPr>
        <a:xfrm rot="10800000">
          <a:off x="5581605" y="1293735"/>
          <a:ext cx="3200306" cy="1256525"/>
        </a:xfrm>
        <a:prstGeom prst="pieWedg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fa-IR" sz="2000" b="1" kern="1200" dirty="0" smtClean="0">
              <a:cs typeface="B Nazanin" panose="00000400000000000000" pitchFamily="2" charset="-78"/>
            </a:rPr>
            <a:t>بهار 94</a:t>
          </a:r>
          <a:endParaRPr lang="en-US" sz="2000" b="1" kern="1200" dirty="0">
            <a:cs typeface="B Nazanin" panose="00000400000000000000" pitchFamily="2" charset="-78"/>
          </a:endParaRPr>
        </a:p>
      </dsp:txBody>
      <dsp:txXfrm rot="10800000">
        <a:off x="5581605" y="1293735"/>
        <a:ext cx="2262958" cy="888497"/>
      </dsp:txXfrm>
    </dsp:sp>
    <dsp:sp modelId="{348C19E1-2CB4-4DD0-BAC9-7FCA2D56FF9F}">
      <dsp:nvSpPr>
        <dsp:cNvPr id="0" name=""/>
        <dsp:cNvSpPr/>
      </dsp:nvSpPr>
      <dsp:spPr>
        <a:xfrm rot="16200000">
          <a:off x="3360413" y="445498"/>
          <a:ext cx="1290399" cy="2953000"/>
        </a:xfrm>
        <a:prstGeom prst="pieWedg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err="1" smtClean="0">
              <a:latin typeface="Times New Roman" panose="02020603050405020304" pitchFamily="18" charset="0"/>
              <a:ea typeface="Tahoma" panose="020B0604030504040204" pitchFamily="34" charset="0"/>
              <a:cs typeface="Times New Roman" panose="02020603050405020304" pitchFamily="18" charset="0"/>
            </a:rPr>
            <a:t>Masoud</a:t>
          </a:r>
          <a:r>
            <a:rPr lang="en-US" sz="1600" b="1" kern="1200" dirty="0" smtClean="0">
              <a:latin typeface="Times New Roman" panose="02020603050405020304" pitchFamily="18" charset="0"/>
              <a:ea typeface="Tahoma" panose="020B0604030504040204" pitchFamily="34" charset="0"/>
              <a:cs typeface="Times New Roman" panose="02020603050405020304" pitchFamily="18" charset="0"/>
            </a:rPr>
            <a:t> shavaysi@yahoo.com</a:t>
          </a:r>
          <a:endParaRPr lang="en-US" sz="1600" b="1" kern="1200" dirty="0">
            <a:latin typeface="Times New Roman" panose="02020603050405020304" pitchFamily="18" charset="0"/>
            <a:ea typeface="Tahoma" panose="020B0604030504040204" pitchFamily="34" charset="0"/>
            <a:cs typeface="Times New Roman" panose="02020603050405020304" pitchFamily="18" charset="0"/>
          </a:endParaRPr>
        </a:p>
      </dsp:txBody>
      <dsp:txXfrm rot="5400000">
        <a:off x="3394027" y="1276798"/>
        <a:ext cx="2088086" cy="912450"/>
      </dsp:txXfrm>
    </dsp:sp>
    <dsp:sp modelId="{B2C9F257-1325-4558-9EF1-8B462469A306}">
      <dsp:nvSpPr>
        <dsp:cNvPr id="0" name=""/>
        <dsp:cNvSpPr/>
      </dsp:nvSpPr>
      <dsp:spPr>
        <a:xfrm>
          <a:off x="5309515" y="1037986"/>
          <a:ext cx="456317" cy="396798"/>
        </a:xfrm>
        <a:prstGeom prst="circularArrow">
          <a:avLst/>
        </a:prstGeom>
        <a:solidFill>
          <a:schemeClr val="accent1">
            <a:tint val="6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9488C4-6308-4F53-B45C-2A4D7DC8D775}">
      <dsp:nvSpPr>
        <dsp:cNvPr id="0" name=""/>
        <dsp:cNvSpPr/>
      </dsp:nvSpPr>
      <dsp:spPr>
        <a:xfrm rot="10800000">
          <a:off x="5309515" y="1135748"/>
          <a:ext cx="456317" cy="396798"/>
        </a:xfrm>
        <a:prstGeom prst="circularArrow">
          <a:avLst/>
        </a:prstGeom>
        <a:solidFill>
          <a:schemeClr val="accent1">
            <a:tint val="6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B8ED5B-0A55-47BA-9E91-7A2658218F95}" type="datetimeFigureOut">
              <a:rPr lang="en-US" smtClean="0"/>
              <a:t>5/18/2015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02599-08F7-49BA-B33E-49D025CF60EF}" type="slidenum">
              <a:rPr lang="en-US" smtClean="0"/>
              <a:t>‹#›</a:t>
            </a:fld>
            <a:endParaRPr lang="en-US"/>
          </a:p>
        </p:txBody>
      </p:sp>
    </p:spTree>
    <p:extLst>
      <p:ext uri="{BB962C8B-B14F-4D97-AF65-F5344CB8AC3E}">
        <p14:creationId xmlns:p14="http://schemas.microsoft.com/office/powerpoint/2010/main" val="1596983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a:t>
            </a:fld>
            <a:endParaRPr lang="en-US"/>
          </a:p>
        </p:txBody>
      </p:sp>
    </p:spTree>
    <p:extLst>
      <p:ext uri="{BB962C8B-B14F-4D97-AF65-F5344CB8AC3E}">
        <p14:creationId xmlns:p14="http://schemas.microsoft.com/office/powerpoint/2010/main" val="2478644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تاریخ زمان فرونشست سطح و رفتار زیرسطحی.</a:t>
            </a:r>
          </a:p>
          <a:p>
            <a:pPr algn="r" rtl="1"/>
            <a:r>
              <a:rPr lang="en-US" dirty="0" smtClean="0"/>
              <a:t>A، </a:t>
            </a:r>
            <a:r>
              <a:rPr lang="fa-IR" dirty="0" smtClean="0"/>
              <a:t>فرونشست سطح. </a:t>
            </a:r>
            <a:r>
              <a:rPr lang="en-US" dirty="0" smtClean="0"/>
              <a:t>B، </a:t>
            </a:r>
            <a:r>
              <a:rPr lang="fa-IR" dirty="0" smtClean="0"/>
              <a:t>تغییر شکل کابل در عمق 42 متر.</a:t>
            </a:r>
            <a:endParaRPr lang="en-US" dirty="0" smtClean="0"/>
          </a:p>
          <a:p>
            <a:pPr algn="r" rtl="1"/>
            <a:r>
              <a:rPr lang="fa-IR" dirty="0" smtClean="0"/>
              <a:t>11 آپریل95،</a:t>
            </a:r>
            <a:r>
              <a:rPr lang="fa-IR" baseline="0" dirty="0" smtClean="0"/>
              <a:t> 28اوکتبر95، 15می96، 1دسامبر96</a:t>
            </a:r>
          </a:p>
          <a:p>
            <a:pPr algn="r" rtl="1"/>
            <a:r>
              <a:rPr lang="fa-IR" baseline="0" dirty="0" smtClean="0"/>
              <a:t>در طول این دوره از آوریل سال 1995 تا آگوست 1996 زمانی که کابل را تجربه تنش، احتمالا به علت جدایی طبقات ، فرونشست سطح 7 تا 20 میلی متر رخ داده است همانطور که در شکل نشان داده شده است .</a:t>
            </a:r>
          </a:p>
          <a:p>
            <a:pPr algn="r" rtl="1"/>
            <a:r>
              <a:rPr lang="fa-IR" baseline="0" dirty="0" smtClean="0"/>
              <a:t>تاریخ و زمان مقدار بازتاب در شکل 6</a:t>
            </a:r>
            <a:r>
              <a:rPr lang="en-US" baseline="0" dirty="0" smtClean="0"/>
              <a:t>B </a:t>
            </a:r>
            <a:r>
              <a:rPr lang="fa-IR" baseline="0" dirty="0" smtClean="0"/>
              <a:t>رسم که در آن افزایش</a:t>
            </a:r>
          </a:p>
          <a:p>
            <a:pPr algn="r" rtl="1"/>
            <a:r>
              <a:rPr lang="fa-IR" baseline="0" dirty="0" smtClean="0"/>
              <a:t>مقدار با تغییر شکل برشی در ارتباط و با کاهش تغییر شکل کششی همراه است.</a:t>
            </a:r>
          </a:p>
          <a:p>
            <a:pPr algn="r" rtl="1"/>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18</a:t>
            </a:fld>
            <a:endParaRPr lang="en-US"/>
          </a:p>
        </p:txBody>
      </p:sp>
    </p:spTree>
    <p:extLst>
      <p:ext uri="{BB962C8B-B14F-4D97-AF65-F5344CB8AC3E}">
        <p14:creationId xmlns:p14="http://schemas.microsoft.com/office/powerpoint/2010/main" val="3001534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1" fontAlgn="t" latinLnBrk="0" hangingPunct="1"/>
            <a:r>
              <a:rPr lang="fa-IR" sz="1200" b="1" i="0" u="none" strike="noStrike" kern="1200" dirty="0" smtClean="0">
                <a:solidFill>
                  <a:schemeClr val="tx1"/>
                </a:solidFill>
                <a:effectLst/>
                <a:latin typeface="+mn-lt"/>
                <a:ea typeface="+mn-ea"/>
                <a:cs typeface="+mn-cs"/>
              </a:rPr>
              <a:t>دوره های تغییر شکل می تواند به راحتی توسط نرخ تغییرات در مقدار بازتاب شناسایی همانطور که در جدول خلاصه شده است.</a:t>
            </a: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endParaRPr lang="en-US" sz="1200" b="0" i="0" u="none" strike="noStrike" kern="1200" dirty="0" smtClean="0">
              <a:solidFill>
                <a:schemeClr val="tx1"/>
              </a:solidFill>
              <a:effectLst/>
              <a:latin typeface="+mn-lt"/>
              <a:ea typeface="+mn-ea"/>
              <a:cs typeface="+mn-cs"/>
            </a:endParaRPr>
          </a:p>
          <a:p>
            <a:pPr algn="r" rtl="1" eaLnBrk="1" fontAlgn="t" latinLnBrk="0" hangingPunct="1"/>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r>
              <a:rPr lang="en-US" sz="1200" b="1" i="0" u="none" strike="noStrike" kern="1200" dirty="0" smtClean="0">
                <a:solidFill>
                  <a:schemeClr val="tx1"/>
                </a:solidFill>
                <a:effectLst/>
                <a:latin typeface="+mn-lt"/>
                <a:ea typeface="+mn-ea"/>
                <a:cs typeface="+mn-cs"/>
              </a:rPr>
              <a:t/>
            </a:r>
            <a:br>
              <a:rPr lang="en-US" sz="1200" b="1" i="0" u="none" strike="noStrike" kern="1200" dirty="0" smtClean="0">
                <a:solidFill>
                  <a:schemeClr val="tx1"/>
                </a:solidFill>
                <a:effectLst/>
                <a:latin typeface="+mn-lt"/>
                <a:ea typeface="+mn-ea"/>
                <a:cs typeface="+mn-cs"/>
              </a:rPr>
            </a:br>
            <a:endParaRPr lang="en-US" sz="1200" b="0" i="0" u="none" strike="noStrike" kern="1200" dirty="0" smtClean="0">
              <a:solidFill>
                <a:schemeClr val="tx1"/>
              </a:solidFill>
              <a:effectLst/>
              <a:latin typeface="+mn-lt"/>
              <a:ea typeface="+mn-ea"/>
              <a:cs typeface="+mn-cs"/>
            </a:endParaRPr>
          </a:p>
          <a:p>
            <a:pPr algn="r" rtl="1"/>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0.64 0,2 </a:t>
            </a:r>
            <a:r>
              <a:rPr lang="en-US" sz="1200" b="1" i="0" kern="1200" dirty="0" smtClean="0">
                <a:solidFill>
                  <a:schemeClr val="tx1"/>
                </a:solidFill>
                <a:effectLst/>
                <a:latin typeface="+mn-lt"/>
                <a:ea typeface="+mn-ea"/>
                <a:cs typeface="+mn-cs"/>
              </a:rPr>
              <a:t>stable</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 , </a:t>
            </a:r>
            <a:r>
              <a:rPr lang="en-US" sz="1200" i="0" kern="1200" dirty="0" err="1" smtClean="0">
                <a:solidFill>
                  <a:schemeClr val="tx1"/>
                </a:solidFill>
                <a:effectLst/>
                <a:latin typeface="+mn-lt"/>
                <a:ea typeface="+mn-ea"/>
                <a:cs typeface="+mn-cs"/>
              </a:rPr>
              <a:t>i</a:t>
            </a:r>
            <a:r>
              <a:rPr lang="en-US" sz="1200" i="0" kern="1200" dirty="0" smtClean="0">
                <a:solidFill>
                  <a:schemeClr val="tx1"/>
                </a:solidFill>
                <a:effectLst/>
                <a:latin typeface="+mn-lt"/>
                <a:ea typeface="+mn-ea"/>
                <a:cs typeface="+mn-cs"/>
              </a:rPr>
              <a:t> </a:t>
            </a:r>
            <a:r>
              <a:rPr lang="en-US" sz="1200" b="1" i="0" kern="1200" dirty="0" err="1" smtClean="0">
                <a:solidFill>
                  <a:schemeClr val="tx1"/>
                </a:solidFill>
                <a:effectLst/>
                <a:latin typeface="+mn-lt"/>
                <a:ea typeface="+mn-ea"/>
                <a:cs typeface="+mn-cs"/>
              </a:rPr>
              <a:t>i</a:t>
            </a:r>
            <a:r>
              <a:rPr lang="en-US" sz="1200" b="1" i="0" kern="1200" dirty="0" smtClean="0">
                <a:solidFill>
                  <a:schemeClr val="tx1"/>
                </a:solidFill>
                <a:effectLst/>
                <a:latin typeface="+mn-lt"/>
                <a:ea typeface="+mn-ea"/>
                <a:cs typeface="+mn-cs"/>
              </a:rPr>
              <a:t> </a:t>
            </a:r>
            <a:r>
              <a:rPr lang="en-US" sz="1200" b="1" i="0" kern="1200" dirty="0" err="1" smtClean="0">
                <a:solidFill>
                  <a:schemeClr val="tx1"/>
                </a:solidFill>
                <a:effectLst/>
                <a:latin typeface="+mn-lt"/>
                <a:ea typeface="+mn-ea"/>
                <a:cs typeface="+mn-cs"/>
              </a:rPr>
              <a:t>i</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25 Oct 96 5,03</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4.2 4.8</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t>
            </a:r>
            <a:r>
              <a:rPr lang="en-US" sz="1200" i="0" kern="1200" dirty="0" err="1" smtClean="0">
                <a:solidFill>
                  <a:schemeClr val="tx1"/>
                </a:solidFill>
                <a:effectLst/>
                <a:latin typeface="+mn-lt"/>
                <a:ea typeface="+mn-ea"/>
                <a:cs typeface="+mn-cs"/>
              </a:rPr>
              <a:t>i</a:t>
            </a:r>
            <a:r>
              <a:rPr lang="en-US" sz="1200" i="0" kern="1200" dirty="0" smtClean="0">
                <a:solidFill>
                  <a:schemeClr val="tx1"/>
                </a:solidFill>
                <a:effectLst/>
                <a:latin typeface="+mn-lt"/>
                <a:ea typeface="+mn-ea"/>
                <a:cs typeface="+mn-cs"/>
              </a:rPr>
              <a:t> s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20 Nov 96 9.23</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19</a:t>
            </a:fld>
            <a:endParaRPr lang="en-US"/>
          </a:p>
        </p:txBody>
      </p:sp>
    </p:spTree>
    <p:extLst>
      <p:ext uri="{BB962C8B-B14F-4D97-AF65-F5344CB8AC3E}">
        <p14:creationId xmlns:p14="http://schemas.microsoft.com/office/powerpoint/2010/main" val="643455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نتیجه گیری</a:t>
            </a:r>
          </a:p>
          <a:p>
            <a:pPr algn="r" rtl="1"/>
            <a:r>
              <a:rPr lang="fa-IR" dirty="0" smtClean="0"/>
              <a:t>این نظارت یکی از مولفه های ارزیابی ریسک فرونشست در طول انتخاب سایت برای یک ساختمان مدرسه جدید انجام شد.</a:t>
            </a:r>
          </a:p>
          <a:p>
            <a:pPr algn="r" rtl="1"/>
            <a:r>
              <a:rPr lang="fa-IR" sz="1200" kern="1200" dirty="0" smtClean="0">
                <a:solidFill>
                  <a:schemeClr val="tx1"/>
                </a:solidFill>
                <a:effectLst/>
                <a:latin typeface="+mn-lt"/>
                <a:ea typeface="+mn-ea"/>
                <a:cs typeface="+mn-cs"/>
              </a:rPr>
              <a:t>در یک مکان، جدایی طبقات زیرسطحی و برش به طور متناوب در طول این دوره از آوریل سال 1995 تا ژوئن 1996 به همراه ناپیوستگی افقی نشان داده شده درز رس و شیل طبقه شکسته که کمتر سفت از طبقات مجاور می رخ داده است.</a:t>
            </a:r>
            <a:br>
              <a:rPr lang="fa-IR" sz="1200" kern="1200" dirty="0" smtClean="0">
                <a:solidFill>
                  <a:schemeClr val="tx1"/>
                </a:solidFill>
                <a:effectLst/>
                <a:latin typeface="+mn-lt"/>
                <a:ea typeface="+mn-ea"/>
                <a:cs typeface="+mn-cs"/>
              </a:rPr>
            </a:br>
            <a:r>
              <a:rPr lang="fa-IR" dirty="0" smtClean="0"/>
              <a:t>بر اساس نتایج حاصل از این برنامه نظارت، آشکار است که این مکان نشست خواهد کرد که یک مشکل مزمن را تجربه بود.</a:t>
            </a:r>
          </a:p>
          <a:p>
            <a:pPr algn="r" rtl="1"/>
            <a:r>
              <a:rPr lang="fa-IR" dirty="0" smtClean="0"/>
              <a:t>این مدرسه قادر به توجیه برای استادان دانشکده، دانش آموزان و والدین است که این سایت یک محل مناسب برای ساختمان مدرسه جدید نیست و مکان جایگزین انتخاب شد.</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20</a:t>
            </a:fld>
            <a:endParaRPr lang="en-US"/>
          </a:p>
        </p:txBody>
      </p:sp>
    </p:spTree>
    <p:extLst>
      <p:ext uri="{BB962C8B-B14F-4D97-AF65-F5344CB8AC3E}">
        <p14:creationId xmlns:p14="http://schemas.microsoft.com/office/powerpoint/2010/main" val="1572421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21</a:t>
            </a:fld>
            <a:endParaRPr lang="en-US"/>
          </a:p>
        </p:txBody>
      </p:sp>
    </p:spTree>
    <p:extLst>
      <p:ext uri="{BB962C8B-B14F-4D97-AF65-F5344CB8AC3E}">
        <p14:creationId xmlns:p14="http://schemas.microsoft.com/office/powerpoint/2010/main" val="682986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en-US" dirty="0" smtClean="0"/>
              <a:t>GPS: </a:t>
            </a:r>
            <a:r>
              <a:rPr lang="fa-IR" dirty="0" smtClean="0"/>
              <a:t>سیستم موقعیت یابی جهانی</a:t>
            </a:r>
            <a:endParaRPr lang="en-US" dirty="0" smtClean="0"/>
          </a:p>
          <a:p>
            <a:pPr algn="r" rtl="1"/>
            <a:r>
              <a:rPr lang="en-US" dirty="0" smtClean="0"/>
              <a:t>GPS </a:t>
            </a:r>
            <a:r>
              <a:rPr lang="fa-IR" dirty="0" smtClean="0"/>
              <a:t>ژئودزی</a:t>
            </a:r>
          </a:p>
          <a:p>
            <a:pPr algn="r" rtl="1"/>
            <a:r>
              <a:rPr lang="fa-IR" dirty="0" smtClean="0"/>
              <a:t>اندازه گیری های مکرر از نقاط با مرجع ثابت خاص در سطح زمین</a:t>
            </a:r>
          </a:p>
          <a:p>
            <a:pPr algn="r" rtl="1"/>
            <a:r>
              <a:rPr lang="fa-IR" dirty="0" smtClean="0"/>
              <a:t>توانایی حرکت سطح زمین به سمت بالا، پایین و کنار - نقطه مرجع شامل یک موقعیت عمودی و افقی.</a:t>
            </a:r>
          </a:p>
          <a:p>
            <a:pPr algn="r" rtl="1"/>
            <a:r>
              <a:rPr lang="fa-IR" dirty="0" smtClean="0"/>
              <a:t>موقعیت افقی یک نقطه مرجع است که با عرض جغرافیایی آن (موقعیت شمال و جنوب) و طول جغرافیایی (موقعیت شرق و غرب) توصیف شده است.</a:t>
            </a:r>
          </a:p>
          <a:p>
            <a:pPr algn="r" rtl="1"/>
            <a:r>
              <a:rPr lang="fa-IR" dirty="0" smtClean="0"/>
              <a:t>موقعیت عمودی از یک نقطه مرجع است که با ارتفاع آن در بالا توضیح داده و یا زیر سطح متوسط دریا.</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22</a:t>
            </a:fld>
            <a:endParaRPr lang="en-US"/>
          </a:p>
        </p:txBody>
      </p:sp>
    </p:spTree>
    <p:extLst>
      <p:ext uri="{BB962C8B-B14F-4D97-AF65-F5344CB8AC3E}">
        <p14:creationId xmlns:p14="http://schemas.microsoft.com/office/powerpoint/2010/main" val="3893083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23</a:t>
            </a:fld>
            <a:endParaRPr lang="en-US"/>
          </a:p>
        </p:txBody>
      </p:sp>
    </p:spTree>
    <p:extLst>
      <p:ext uri="{BB962C8B-B14F-4D97-AF65-F5344CB8AC3E}">
        <p14:creationId xmlns:p14="http://schemas.microsoft.com/office/powerpoint/2010/main" val="116046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کاهش اخیر نرخ فرونشست در رودخانه می سی سی پی دشت</a:t>
            </a:r>
            <a:r>
              <a:rPr lang="en-US" dirty="0" smtClean="0"/>
              <a:t> </a:t>
            </a:r>
            <a:r>
              <a:rPr lang="fa-IR" dirty="0" smtClean="0"/>
              <a:t>دلتا</a:t>
            </a:r>
            <a:endParaRPr lang="en-US" dirty="0" smtClean="0"/>
          </a:p>
          <a:p>
            <a:pPr algn="r" rtl="1"/>
            <a:r>
              <a:rPr lang="fa-IR" dirty="0" smtClean="0"/>
              <a:t>تالاب های ساحلی لوییزیانا، که</a:t>
            </a:r>
            <a:r>
              <a:rPr lang="fa-IR" baseline="0" dirty="0" smtClean="0"/>
              <a:t> </a:t>
            </a:r>
            <a:r>
              <a:rPr lang="fa-IR" dirty="0" smtClean="0"/>
              <a:t>گسترش تا 100 کیلومتر داخلی در امتداد طول خط ساحلی آن، شدیدا با نرخ بالای از دست دادن زمین  (تا 70-100 </a:t>
            </a:r>
            <a:r>
              <a:rPr lang="en-US" dirty="0" smtClean="0"/>
              <a:t>km2 / </a:t>
            </a:r>
            <a:r>
              <a:rPr lang="fa-IR" dirty="0" smtClean="0"/>
              <a:t>سال) براورد شده، در بیش از 50 سال گذشته اثرات</a:t>
            </a:r>
            <a:r>
              <a:rPr lang="fa-IR" baseline="0" dirty="0" smtClean="0"/>
              <a:t> </a:t>
            </a:r>
            <a:r>
              <a:rPr lang="fa-IR" dirty="0" smtClean="0"/>
              <a:t> محیط زیستی، اکولوژی، و اقتصادی قابل توجه ی داشته است.</a:t>
            </a:r>
          </a:p>
          <a:p>
            <a:pPr algn="r" rtl="1"/>
            <a:r>
              <a:rPr lang="fa-IR" dirty="0" smtClean="0"/>
              <a:t>شتاب از دست دادن تالاب تاریخی در فروبری تقریبا~ 4000 </a:t>
            </a:r>
            <a:r>
              <a:rPr lang="en-US" dirty="0" smtClean="0"/>
              <a:t>km2 </a:t>
            </a:r>
            <a:r>
              <a:rPr lang="fa-IR" baseline="0" dirty="0" smtClean="0"/>
              <a:t> </a:t>
            </a:r>
            <a:r>
              <a:rPr lang="fa-IR" dirty="0" smtClean="0"/>
              <a:t>اورژانس سابق تالاب جلگه دلتا از 1930نتیجه</a:t>
            </a:r>
            <a:r>
              <a:rPr lang="fa-IR" dirty="0" smtClean="0"/>
              <a:t>.</a:t>
            </a:r>
            <a:endParaRPr lang="fa-IR" dirty="0" smtClean="0"/>
          </a:p>
        </p:txBody>
      </p:sp>
      <p:sp>
        <p:nvSpPr>
          <p:cNvPr id="4" name="Slide Number Placeholder 3"/>
          <p:cNvSpPr>
            <a:spLocks noGrp="1"/>
          </p:cNvSpPr>
          <p:nvPr>
            <p:ph type="sldNum" sz="quarter" idx="10"/>
          </p:nvPr>
        </p:nvSpPr>
        <p:spPr/>
        <p:txBody>
          <a:bodyPr/>
          <a:lstStyle/>
          <a:p>
            <a:fld id="{7B202599-08F7-49BA-B33E-49D025CF60EF}" type="slidenum">
              <a:rPr lang="en-US" smtClean="0"/>
              <a:t>24</a:t>
            </a:fld>
            <a:endParaRPr lang="en-US"/>
          </a:p>
        </p:txBody>
      </p:sp>
    </p:spTree>
    <p:extLst>
      <p:ext uri="{BB962C8B-B14F-4D97-AF65-F5344CB8AC3E}">
        <p14:creationId xmlns:p14="http://schemas.microsoft.com/office/powerpoint/2010/main" val="2377846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شناسایی روندهای تاریخی و اغلب نرخ فرونشست های اخیر از طریق ادغام:</a:t>
            </a:r>
          </a:p>
          <a:p>
            <a:pPr algn="r" rtl="1"/>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گیج ثبت جزر و مداز سال 1947 (</a:t>
            </a:r>
            <a:r>
              <a:rPr lang="en-US" dirty="0" smtClean="0"/>
              <a:t>NOS) → </a:t>
            </a:r>
            <a:r>
              <a:rPr lang="fa-IR" dirty="0" smtClean="0"/>
              <a:t>افزایش نسبی سطح آب دریا (</a:t>
            </a:r>
            <a:r>
              <a:rPr lang="en-US" dirty="0" smtClean="0"/>
              <a:t>RSLR)</a:t>
            </a:r>
          </a:p>
          <a:p>
            <a:pPr algn="r" rtl="1"/>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بررسی های تکرار سطح (</a:t>
            </a:r>
            <a:r>
              <a:rPr lang="en-US" dirty="0" smtClean="0"/>
              <a:t>NGS) → </a:t>
            </a:r>
            <a:r>
              <a:rPr lang="fa-IR" dirty="0" smtClean="0"/>
              <a:t>تغییر ارتفاع ده ساله، 1950</a:t>
            </a:r>
            <a:r>
              <a:rPr lang="en-US" dirty="0" smtClean="0"/>
              <a:t>s </a:t>
            </a:r>
            <a:r>
              <a:rPr lang="fa-IR" dirty="0" smtClean="0"/>
              <a:t>اولیه، اوایل تا اواسط سال 1960</a:t>
            </a:r>
            <a:r>
              <a:rPr lang="en-US" dirty="0" smtClean="0"/>
              <a:t>s، </a:t>
            </a:r>
            <a:r>
              <a:rPr lang="fa-IR" dirty="0" smtClean="0"/>
              <a:t>اوایل 1980</a:t>
            </a:r>
            <a:r>
              <a:rPr lang="en-US" dirty="0" smtClean="0"/>
              <a:t>s، 1993</a:t>
            </a:r>
            <a:endParaRPr lang="fa-IR" dirty="0" smtClean="0"/>
          </a:p>
          <a:p>
            <a:pPr algn="r" rtl="1"/>
            <a:endParaRPr lang="fa-IR" dirty="0" smtClean="0"/>
          </a:p>
          <a:p>
            <a:pPr algn="r" rtl="1"/>
            <a:r>
              <a:rPr lang="en-US" dirty="0" smtClean="0"/>
              <a:t>GPS </a:t>
            </a:r>
            <a:r>
              <a:rPr lang="fa-IR" dirty="0" smtClean="0"/>
              <a:t>مداوم</a:t>
            </a:r>
            <a:r>
              <a:rPr lang="en-US" dirty="0" smtClean="0"/>
              <a:t>CORS) → </a:t>
            </a:r>
            <a:r>
              <a:rPr lang="fa-IR" dirty="0" smtClean="0"/>
              <a:t>تغییر ارتفاع کوتاه مدت</a:t>
            </a:r>
            <a:endParaRPr lang="en-US" dirty="0" smtClean="0"/>
          </a:p>
          <a:p>
            <a:pPr algn="r" rtl="1"/>
            <a:endParaRPr lang="en-US" dirty="0" smtClean="0"/>
          </a:p>
          <a:p>
            <a:pPr algn="r" rtl="1"/>
            <a:r>
              <a:rPr lang="fa-IR" dirty="0" smtClean="0"/>
              <a:t>اندازه گیری مستمر </a:t>
            </a:r>
            <a:r>
              <a:rPr lang="en-US" dirty="0" smtClean="0"/>
              <a:t>GPS </a:t>
            </a:r>
            <a:r>
              <a:rPr lang="fa-IR" dirty="0" smtClean="0"/>
              <a:t>در ایستگاه </a:t>
            </a:r>
            <a:r>
              <a:rPr lang="en-US" dirty="0" smtClean="0"/>
              <a:t>CORS</a:t>
            </a:r>
          </a:p>
          <a:p>
            <a:pPr algn="r" rtl="1"/>
            <a:r>
              <a:rPr lang="fa-IR" dirty="0" smtClean="0"/>
              <a:t>تغییرات ارتفاع بالا دقت از تاسیس (2002-2003)</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25</a:t>
            </a:fld>
            <a:endParaRPr lang="en-US"/>
          </a:p>
        </p:txBody>
      </p:sp>
    </p:spTree>
    <p:extLst>
      <p:ext uri="{BB962C8B-B14F-4D97-AF65-F5344CB8AC3E}">
        <p14:creationId xmlns:p14="http://schemas.microsoft.com/office/powerpoint/2010/main" val="2745188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ثبت</a:t>
            </a:r>
            <a:r>
              <a:rPr lang="fa-IR" baseline="0" dirty="0" smtClean="0"/>
              <a:t> گیج جزر و مد در جزایر بزرگ</a:t>
            </a:r>
          </a:p>
          <a:p>
            <a:pPr algn="r" rtl="1"/>
            <a:r>
              <a:rPr lang="fa-IR" baseline="0" dirty="0" smtClean="0"/>
              <a:t>اواسط سال 1960 تا اوایل سال 1990، تعیین شتاب افزایش سطح آب دریا.</a:t>
            </a:r>
          </a:p>
          <a:p>
            <a:pPr algn="r" rtl="1"/>
            <a:r>
              <a:rPr lang="fa-IR" baseline="0" dirty="0" smtClean="0"/>
              <a:t>نرخ متوسط افزایش سطح آب دریا 9.3 میلی متر در سال بوده که در طول زمان ثابت نبوده، فرضا در سالهای 1947-1964 تغییرات 2.2 میلی متر در سال و در سال های 64تا 91 3.4 میلی متر در سال بوده است</a:t>
            </a:r>
          </a:p>
          <a:p>
            <a:pPr algn="r" rtl="1"/>
            <a:r>
              <a:rPr lang="fa-IR" baseline="0" dirty="0" smtClean="0"/>
              <a:t>خط تراز شاخه فرعی رودخانه لافرچی</a:t>
            </a:r>
          </a:p>
          <a:p>
            <a:pPr algn="r" rtl="1"/>
            <a:r>
              <a:rPr lang="fa-IR" baseline="0" dirty="0" smtClean="0"/>
              <a:t>شتاب نشست 1982-1993</a:t>
            </a:r>
          </a:p>
          <a:p>
            <a:pPr algn="r" rtl="1"/>
            <a:r>
              <a:rPr lang="fa-IR" dirty="0" smtClean="0"/>
              <a:t>روند زمانی از تغییرات ارتفاع: ~ 8 میلی متر / سال (1952-1965-1982) به ~ 11 میلی متر / سال (1982-1993)</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26</a:t>
            </a:fld>
            <a:endParaRPr lang="en-US"/>
          </a:p>
        </p:txBody>
      </p:sp>
    </p:spTree>
    <p:extLst>
      <p:ext uri="{BB962C8B-B14F-4D97-AF65-F5344CB8AC3E}">
        <p14:creationId xmlns:p14="http://schemas.microsoft.com/office/powerpoint/2010/main" val="2462406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smtClean="0">
                <a:solidFill>
                  <a:schemeClr val="tx1"/>
                </a:solidFill>
                <a:effectLst/>
                <a:latin typeface="+mn-lt"/>
                <a:ea typeface="+mn-ea"/>
                <a:cs typeface="+mn-cs"/>
              </a:rPr>
              <a:t>به طور کلی الگوی ده ساله از آهسته - سریع - فرونشست آهسته:</a:t>
            </a:r>
            <a:endParaRPr lang="fa-IR" dirty="0" smtClean="0"/>
          </a:p>
          <a:p>
            <a:pPr algn="r" rtl="1"/>
            <a:r>
              <a:rPr lang="fa-IR" dirty="0" smtClean="0"/>
              <a:t>نرخ متوسط نرخ فرونشست در اولین </a:t>
            </a:r>
            <a:r>
              <a:rPr lang="en-US" dirty="0" smtClean="0"/>
              <a:t>GI </a:t>
            </a:r>
            <a:r>
              <a:rPr lang="fa-IR" dirty="0" smtClean="0"/>
              <a:t>از روند</a:t>
            </a:r>
            <a:r>
              <a:rPr lang="en-US" dirty="0" smtClean="0"/>
              <a:t>RSLR</a:t>
            </a:r>
            <a:r>
              <a:rPr lang="fa-IR" dirty="0" smtClean="0"/>
              <a:t>  (</a:t>
            </a:r>
            <a:r>
              <a:rPr lang="en-US" dirty="0" smtClean="0"/>
              <a:t>~ 3 </a:t>
            </a:r>
            <a:r>
              <a:rPr lang="fa-IR" dirty="0" smtClean="0"/>
              <a:t>میلی متر / سال) اواسط 1960</a:t>
            </a:r>
            <a:r>
              <a:rPr lang="en-US" dirty="0" smtClean="0"/>
              <a:t>s </a:t>
            </a:r>
            <a:r>
              <a:rPr lang="fa-IR" dirty="0" smtClean="0"/>
              <a:t>به اوایل 1990</a:t>
            </a:r>
            <a:r>
              <a:rPr lang="en-US" dirty="0" smtClean="0"/>
              <a:t>s </a:t>
            </a:r>
            <a:r>
              <a:rPr lang="fa-IR" dirty="0" smtClean="0"/>
              <a:t>به دست آمده</a:t>
            </a:r>
          </a:p>
          <a:p>
            <a:pPr algn="r" rtl="1"/>
            <a:r>
              <a:rPr lang="fa-IR" dirty="0" smtClean="0"/>
              <a:t>از بررسی های تسطیح و جزر و مد</a:t>
            </a:r>
            <a:r>
              <a:rPr lang="en-US" dirty="0" smtClean="0"/>
              <a:t>GI</a:t>
            </a:r>
            <a:r>
              <a:rPr lang="fa-IR" dirty="0" smtClean="0"/>
              <a:t> </a:t>
            </a:r>
            <a:r>
              <a:rPr lang="en-US" dirty="0" smtClean="0"/>
              <a:t>: </a:t>
            </a:r>
            <a:r>
              <a:rPr lang="fa-IR" dirty="0" smtClean="0"/>
              <a:t>نشست (~ 10 میلی متر / سال) نرخ </a:t>
            </a:r>
            <a:r>
              <a:rPr lang="en-US" dirty="0" smtClean="0"/>
              <a:t>GPS </a:t>
            </a:r>
            <a:r>
              <a:rPr lang="fa-IR" dirty="0" smtClean="0"/>
              <a:t>اخیر (3.5-6.3 میلی متر / سال) شبیه به </a:t>
            </a:r>
            <a:r>
              <a:rPr lang="en-US" dirty="0" smtClean="0"/>
              <a:t>RSLR </a:t>
            </a:r>
            <a:r>
              <a:rPr lang="fa-IR" dirty="0" smtClean="0"/>
              <a:t>در </a:t>
            </a:r>
            <a:r>
              <a:rPr lang="en-US" dirty="0" smtClean="0"/>
              <a:t>GI </a:t>
            </a:r>
            <a:r>
              <a:rPr lang="fa-IR" dirty="0" smtClean="0"/>
              <a:t>از اوایل 1990</a:t>
            </a:r>
            <a:r>
              <a:rPr lang="en-US" dirty="0" smtClean="0"/>
              <a:t>s </a:t>
            </a:r>
            <a:r>
              <a:rPr lang="fa-IR" dirty="0" smtClean="0"/>
              <a:t>نرخ فرونشست تاریخی بالاتر همراه </a:t>
            </a:r>
            <a:r>
              <a:rPr lang="en-US" dirty="0" smtClean="0"/>
              <a:t>MSR </a:t>
            </a:r>
            <a:r>
              <a:rPr lang="fa-IR" dirty="0" smtClean="0"/>
              <a:t>هستند، اما روند مشابه: نرخ جدید ترین &lt;&lt; نرخ تاریخی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27</a:t>
            </a:fld>
            <a:endParaRPr lang="en-US"/>
          </a:p>
        </p:txBody>
      </p:sp>
    </p:spTree>
    <p:extLst>
      <p:ext uri="{BB962C8B-B14F-4D97-AF65-F5344CB8AC3E}">
        <p14:creationId xmlns:p14="http://schemas.microsoft.com/office/powerpoint/2010/main" val="2485536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فرونشست زمین یک خطر طبیعی که مناطق وسیعی را تحت تاثیر قرار</a:t>
            </a:r>
            <a:r>
              <a:rPr lang="fa-IR" baseline="0" dirty="0" smtClean="0"/>
              <a:t> می دهد که</a:t>
            </a:r>
            <a:r>
              <a:rPr lang="fa-IR" dirty="0" smtClean="0"/>
              <a:t> باعث خسارتهای اقتصادی و مکاتبات اجتماعی بالا است: چند دلیل نشست، انحلال مواد عمیق، حفاری تونل یا گالری های استخراج از معادن، خروج مایع (نفت، آب، گاز) ، فرسایش عمیق (لوله کشی)، خزش خاک جانبی، تراکم مواد خاک و یا فعالیت زمین ساختی.</a:t>
            </a:r>
          </a:p>
          <a:p>
            <a:pPr algn="r" rtl="1"/>
            <a:r>
              <a:rPr lang="fa-IR" dirty="0" smtClean="0"/>
              <a:t>همه این عوامل در سطح زمین به عنوان تغییر شکل عمودی که می تواند از چند میلی متر تا چند متر در طول دوره که از چند دقیقه تا سال متفاوت باشد آشکار می شود.</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4</a:t>
            </a:fld>
            <a:endParaRPr lang="en-US"/>
          </a:p>
        </p:txBody>
      </p:sp>
    </p:spTree>
    <p:extLst>
      <p:ext uri="{BB962C8B-B14F-4D97-AF65-F5344CB8AC3E}">
        <p14:creationId xmlns:p14="http://schemas.microsoft.com/office/powerpoint/2010/main" val="7326547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منبع</a:t>
            </a:r>
          </a:p>
          <a:p>
            <a:pPr algn="r" rtl="1"/>
            <a:endParaRPr lang="fa-IR" dirty="0" smtClean="0"/>
          </a:p>
          <a:p>
            <a:pPr algn="r" rtl="1"/>
            <a:r>
              <a:rPr lang="fa-IR" dirty="0" smtClean="0"/>
              <a:t>سن رادیوکربن</a:t>
            </a:r>
          </a:p>
          <a:p>
            <a:pPr algn="r" rtl="1"/>
            <a:r>
              <a:rPr lang="fa-IR" dirty="0" smtClean="0"/>
              <a:t>مدل عددی</a:t>
            </a:r>
          </a:p>
          <a:p>
            <a:pPr algn="r" rtl="1"/>
            <a:r>
              <a:rPr lang="en-US" dirty="0" smtClean="0"/>
              <a:t>NGS </a:t>
            </a:r>
            <a:r>
              <a:rPr lang="fa-IR" dirty="0" smtClean="0"/>
              <a:t>تسطیح - شاخه فرعی رودخانه </a:t>
            </a:r>
            <a:r>
              <a:rPr lang="en-US" dirty="0" smtClean="0"/>
              <a:t>Lafourche</a:t>
            </a:r>
          </a:p>
          <a:p>
            <a:pPr algn="r" rtl="1"/>
            <a:r>
              <a:rPr lang="en-US" dirty="0" smtClean="0"/>
              <a:t>NGS </a:t>
            </a:r>
            <a:r>
              <a:rPr lang="fa-IR" dirty="0" smtClean="0"/>
              <a:t>تسطیح -</a:t>
            </a:r>
          </a:p>
          <a:p>
            <a:pPr algn="r" rtl="1"/>
            <a:r>
              <a:rPr lang="fa-IR" dirty="0" smtClean="0"/>
              <a:t>شاخه فرعی رودخانه پتی تیراندازی</a:t>
            </a:r>
          </a:p>
          <a:p>
            <a:pPr algn="r" rtl="1"/>
            <a:r>
              <a:rPr lang="en-US" dirty="0" smtClean="0"/>
              <a:t>NGS </a:t>
            </a:r>
            <a:r>
              <a:rPr lang="fa-IR" dirty="0" smtClean="0"/>
              <a:t>تسطیح - رودخانه می سی سی پی</a:t>
            </a:r>
          </a:p>
          <a:p>
            <a:pPr algn="r" rtl="1"/>
            <a:r>
              <a:rPr lang="en-US" dirty="0" smtClean="0"/>
              <a:t>NOS </a:t>
            </a:r>
            <a:r>
              <a:rPr lang="fa-IR" dirty="0" smtClean="0"/>
              <a:t>جزر و مد سنج - جزیره بزرگ</a:t>
            </a:r>
          </a:p>
          <a:p>
            <a:pPr algn="r" rtl="1"/>
            <a:r>
              <a:rPr lang="fa-IR" dirty="0" smtClean="0"/>
              <a:t>ایستگاه </a:t>
            </a:r>
            <a:r>
              <a:rPr lang="en-US" dirty="0" smtClean="0"/>
              <a:t>NGS CORS</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altLang="en-US" sz="12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Holocene</a:t>
            </a:r>
          </a:p>
          <a:p>
            <a:pPr algn="r" rtl="1"/>
            <a:r>
              <a:rPr lang="fa-IR" dirty="0" smtClean="0"/>
              <a:t>وابسته به دوره زمینشناسی حاضر که از پایان دوره پلیستوسن شروع میگردد</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28</a:t>
            </a:fld>
            <a:endParaRPr lang="en-US"/>
          </a:p>
        </p:txBody>
      </p:sp>
    </p:spTree>
    <p:extLst>
      <p:ext uri="{BB962C8B-B14F-4D97-AF65-F5344CB8AC3E}">
        <p14:creationId xmlns:p14="http://schemas.microsoft.com/office/powerpoint/2010/main" val="2688545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شتاب در مقیاس ده ساله و کاهش سرعت پس از آن از نرخ فرونشست تاریخی به احتمال زیاد توسط تولید هیدروکربن زیرسطحی عمیق القا شد</a:t>
            </a:r>
          </a:p>
          <a:p>
            <a:pPr algn="r" rtl="1"/>
            <a:endParaRPr lang="fa-IR" dirty="0" smtClean="0"/>
          </a:p>
          <a:p>
            <a:pPr algn="r" rtl="1"/>
            <a:endParaRPr lang="fa-IR" dirty="0" smtClean="0"/>
          </a:p>
          <a:p>
            <a:pPr algn="r" rtl="1"/>
            <a:r>
              <a:rPr lang="fa-IR" sz="1200" kern="1200" dirty="0" smtClean="0">
                <a:solidFill>
                  <a:schemeClr val="tx1"/>
                </a:solidFill>
                <a:effectLst/>
                <a:latin typeface="+mn-lt"/>
                <a:ea typeface="+mn-ea"/>
                <a:cs typeface="+mn-cs"/>
              </a:rPr>
              <a:t>درک بهتر ترین روند و فرآیندهای اخیر باعث فرونشست باید به تلاش های بازسازی ساحلی و تلاش به مدل اثرات مورد انتظار از افزایش RSLR شود گنجانیده شده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29</a:t>
            </a:fld>
            <a:endParaRPr lang="en-US"/>
          </a:p>
        </p:txBody>
      </p:sp>
    </p:spTree>
    <p:extLst>
      <p:ext uri="{BB962C8B-B14F-4D97-AF65-F5344CB8AC3E}">
        <p14:creationId xmlns:p14="http://schemas.microsoft.com/office/powerpoint/2010/main" val="3326275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30</a:t>
            </a:fld>
            <a:endParaRPr lang="en-US"/>
          </a:p>
        </p:txBody>
      </p:sp>
    </p:spTree>
    <p:extLst>
      <p:ext uri="{BB962C8B-B14F-4D97-AF65-F5344CB8AC3E}">
        <p14:creationId xmlns:p14="http://schemas.microsoft.com/office/powerpoint/2010/main" val="4234661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dirty="0" smtClean="0">
                <a:solidFill>
                  <a:srgbClr val="FFFF00"/>
                </a:solidFill>
                <a:latin typeface="BNazanin"/>
                <a:cs typeface="B Nazanin" panose="00000400000000000000" pitchFamily="2" charset="-78"/>
              </a:rPr>
              <a:t>تداخل سنجي رادار دهانه تركيبي </a:t>
            </a:r>
            <a:endParaRPr lang="fa-IR" dirty="0" smtClean="0"/>
          </a:p>
          <a:p>
            <a:pPr algn="r" rtl="1"/>
            <a:r>
              <a:rPr lang="fa-IR" dirty="0" smtClean="0"/>
              <a:t>تداخل رادار روزنه ترکیبی، به صورت مختصر </a:t>
            </a:r>
            <a:r>
              <a:rPr lang="en-US" dirty="0" err="1" smtClean="0"/>
              <a:t>InSAR</a:t>
            </a:r>
            <a:r>
              <a:rPr lang="en-US" dirty="0" smtClean="0"/>
              <a:t>، </a:t>
            </a:r>
            <a:r>
              <a:rPr lang="fa-IR" dirty="0" smtClean="0"/>
              <a:t>یک تکنیک رادار مورد استفاده در ژئودزی و سنجش از راه دور است. </a:t>
            </a:r>
          </a:p>
          <a:p>
            <a:pPr algn="r" rtl="1"/>
            <a:r>
              <a:rPr lang="fa-IR" dirty="0" smtClean="0"/>
              <a:t>این روش نقشه برداری با استفاده از دو یا چند رادار روزنه (</a:t>
            </a:r>
            <a:r>
              <a:rPr lang="en-US" dirty="0" smtClean="0"/>
              <a:t>SAR) </a:t>
            </a:r>
            <a:r>
              <a:rPr lang="fa-IR" dirty="0" smtClean="0"/>
              <a:t>تصاویر مصنوعی برای تولید نقشه های تغییر شکل سطح و یا دیجیتالی ارتفاعی، با استفاده از تفاوت در فاز امواج بازگشت به ماهواره ای و یا هواپیما را بدست</a:t>
            </a:r>
            <a:r>
              <a:rPr lang="fa-IR" baseline="0" dirty="0" smtClean="0"/>
              <a:t> می اورد</a:t>
            </a:r>
            <a:r>
              <a:rPr lang="fa-IR" dirty="0" smtClean="0"/>
              <a:t>. </a:t>
            </a:r>
          </a:p>
          <a:p>
            <a:pPr algn="r" rtl="1"/>
            <a:r>
              <a:rPr lang="fa-IR" dirty="0" smtClean="0"/>
              <a:t>روش به طور بالقوه می تواند تغییرات در مقیاس میلی متر در تغییر شکل ها از روز تا سال را اندازه گیری نماید. </a:t>
            </a:r>
          </a:p>
          <a:p>
            <a:pPr algn="r" rtl="1"/>
            <a:r>
              <a:rPr lang="fa-IR" dirty="0" smtClean="0"/>
              <a:t>این برنامه برای نظارت ژئوفیزیکی از مخاطرات طبیعی، به عنوان مثال زمین لرزه، آتشفشان و رانش زمین، و در مهندسی سازه، در نظارت خاص از فرونشست و ثبات ساختاری است.</a:t>
            </a:r>
          </a:p>
          <a:p>
            <a:pPr algn="r" rtl="1"/>
            <a:r>
              <a:rPr lang="fa-IR" dirty="0" smtClean="0"/>
              <a:t>تداخل تولید شده با استفاده </a:t>
            </a:r>
            <a:r>
              <a:rPr lang="en-US" dirty="0" smtClean="0"/>
              <a:t>ERS-2data </a:t>
            </a:r>
            <a:r>
              <a:rPr lang="fa-IR" dirty="0" smtClean="0"/>
              <a:t>از 13 آگوست و 17 سپتامبر 1999، پوشا 17 اوت ایزمیت (ترکیه) زلزله. </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31</a:t>
            </a:fld>
            <a:endParaRPr lang="en-US"/>
          </a:p>
        </p:txBody>
      </p:sp>
    </p:spTree>
    <p:extLst>
      <p:ext uri="{BB962C8B-B14F-4D97-AF65-F5344CB8AC3E}">
        <p14:creationId xmlns:p14="http://schemas.microsoft.com/office/powerpoint/2010/main" val="1433335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en-US" dirty="0" err="1" smtClean="0"/>
              <a:t>InSAR</a:t>
            </a:r>
            <a:r>
              <a:rPr lang="en-US" dirty="0" smtClean="0"/>
              <a:t> </a:t>
            </a:r>
            <a:r>
              <a:rPr lang="fa-IR" dirty="0" smtClean="0"/>
              <a:t>را می توان برای اندازه گیری تغییر شکل تکتونیکی، به عنوان مثال جنبش های زمین به دلیل زمین لرزه استفاده می شود. این برای اولین بار از زلزله 1992 </a:t>
            </a:r>
            <a:r>
              <a:rPr lang="en-US" dirty="0" smtClean="0"/>
              <a:t>Landers </a:t>
            </a:r>
            <a:r>
              <a:rPr lang="fa-IR" dirty="0" smtClean="0"/>
              <a:t>مورد استفاده قرار گرفت، [8] اما از آن زمان به طور گسترده برای طیف گسترده ای از زمین لرزه در سراسر جهان استفاده شده است. </a:t>
            </a:r>
            <a:endParaRPr lang="en-US" dirty="0" smtClean="0"/>
          </a:p>
          <a:p>
            <a:pPr algn="r" rtl="1"/>
            <a:r>
              <a:rPr lang="fa-IR" dirty="0" smtClean="0"/>
              <a:t>به طور خاص در سال 1999 و 2003 ایزمیت زلزله بم گسترده مورد مطالعه قرار گرفت</a:t>
            </a:r>
            <a:endParaRPr lang="en-US" dirty="0" smtClean="0"/>
          </a:p>
          <a:p>
            <a:pPr algn="r" rtl="1"/>
            <a:r>
              <a:rPr lang="fa-IR" dirty="0" smtClean="0"/>
              <a:t>فرونشست زمین از انواع علل موفقیت با استفاده از </a:t>
            </a:r>
            <a:r>
              <a:rPr lang="en-US" dirty="0" err="1" smtClean="0"/>
              <a:t>InSAR</a:t>
            </a:r>
            <a:r>
              <a:rPr lang="en-US" dirty="0" smtClean="0"/>
              <a:t>، </a:t>
            </a:r>
            <a:r>
              <a:rPr lang="fa-IR" dirty="0" smtClean="0"/>
              <a:t>اندازه گیری در نشست خاص ناشی از نفت یا آب استخراج از مخازن زیرزمینی و استخراج زیرزمینی و فروپاشی معادن قدیمی. </a:t>
            </a:r>
            <a:endParaRPr lang="en-US" dirty="0" smtClean="0"/>
          </a:p>
          <a:p>
            <a:pPr algn="r" rtl="1"/>
            <a:r>
              <a:rPr lang="fa-IR" dirty="0" smtClean="0"/>
              <a:t>فرونشست زمین سریع در طول میدان نفتی فراموش کرده تپه های در کالیفرنیا.</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32</a:t>
            </a:fld>
            <a:endParaRPr lang="en-US"/>
          </a:p>
        </p:txBody>
      </p:sp>
    </p:spTree>
    <p:extLst>
      <p:ext uri="{BB962C8B-B14F-4D97-AF65-F5344CB8AC3E}">
        <p14:creationId xmlns:p14="http://schemas.microsoft.com/office/powerpoint/2010/main" val="30425144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محدودیت </a:t>
            </a:r>
            <a:r>
              <a:rPr lang="en-US" dirty="0" smtClean="0"/>
              <a:t>SAR</a:t>
            </a:r>
          </a:p>
          <a:p>
            <a:pPr algn="r" rtl="1"/>
            <a:r>
              <a:rPr lang="fa-IR" dirty="0" smtClean="0"/>
              <a:t>سردرگمی ادراکی در رادار روزنه ترکیبی (</a:t>
            </a:r>
            <a:r>
              <a:rPr lang="en-US" dirty="0" smtClean="0"/>
              <a:t>SAR) </a:t>
            </a:r>
            <a:r>
              <a:rPr lang="fa-IR" dirty="0" smtClean="0"/>
              <a:t>تصاویر به دست آمده از جناح مانند تصاویر به دست آمده از بالای سر به نظر می رسد</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34</a:t>
            </a:fld>
            <a:endParaRPr lang="en-US"/>
          </a:p>
        </p:txBody>
      </p:sp>
    </p:spTree>
    <p:extLst>
      <p:ext uri="{BB962C8B-B14F-4D97-AF65-F5344CB8AC3E}">
        <p14:creationId xmlns:p14="http://schemas.microsoft.com/office/powerpoint/2010/main" val="2804167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تفسیر پیشرفته فرونشست در مورسیا (</a:t>
            </a:r>
            <a:r>
              <a:rPr lang="en-US" dirty="0" smtClean="0"/>
              <a:t>SE </a:t>
            </a:r>
            <a:r>
              <a:rPr lang="fa-IR" dirty="0" smtClean="0"/>
              <a:t>اسپانیا) با استفاده ازداده</a:t>
            </a:r>
            <a:r>
              <a:rPr lang="fa-IR" baseline="0" dirty="0" smtClean="0"/>
              <a:t> های</a:t>
            </a:r>
            <a:r>
              <a:rPr lang="en-US" dirty="0" err="1" smtClean="0"/>
              <a:t>InSAR</a:t>
            </a:r>
            <a:endParaRPr lang="fa-IR" dirty="0" smtClean="0"/>
          </a:p>
          <a:p>
            <a:pPr algn="r" rtl="1"/>
            <a:r>
              <a:rPr lang="fa-IR" dirty="0" smtClean="0"/>
              <a:t>در این مورد نشست با توجه به آبخوان تثبیت سیستم ناشی ازبهره برداری  آب زمین بیش از قرار گرفته است.</a:t>
            </a:r>
          </a:p>
          <a:p>
            <a:pPr algn="r" rtl="1"/>
            <a:r>
              <a:rPr lang="fa-IR" dirty="0" smtClean="0"/>
              <a:t>تخمین زده می شود که بیش از 150 شهرستانها در جهان با مشکلات جدی فرونشست با توجه به خروج بیش از حد آبهای زیرزمینی وجود دارد.</a:t>
            </a:r>
          </a:p>
          <a:p>
            <a:pPr algn="r" rtl="1"/>
            <a:r>
              <a:rPr lang="fa-IR" dirty="0" smtClean="0"/>
              <a:t>به عنوان مثال، نمونه شناخته شده از فرونشست شامل دره پو (ایتالیا)، مکزیک </a:t>
            </a:r>
            <a:r>
              <a:rPr lang="en-US" dirty="0" smtClean="0"/>
              <a:t>DC، </a:t>
            </a:r>
            <a:r>
              <a:rPr lang="en-US" sz="1200" b="1" dirty="0" smtClean="0">
                <a:solidFill>
                  <a:srgbClr val="FFFF00"/>
                </a:solidFill>
                <a:latin typeface="Times New Roman" panose="02020603050405020304" pitchFamily="18" charset="0"/>
                <a:cs typeface="Times New Roman" panose="02020603050405020304" pitchFamily="18" charset="0"/>
              </a:rPr>
              <a:t>Antelope</a:t>
            </a:r>
            <a:r>
              <a:rPr lang="fa-IR" dirty="0" smtClean="0"/>
              <a:t>، سانتا کلارا و دره های سن خواکین (</a:t>
            </a:r>
            <a:r>
              <a:rPr lang="en-US" dirty="0" smtClean="0"/>
              <a:t>USA)، </a:t>
            </a:r>
            <a:r>
              <a:rPr lang="fa-IR" dirty="0" smtClean="0"/>
              <a:t>بانکوک (تایلند) و بسیاری از مناطق دیگر در جهان است.</a:t>
            </a:r>
          </a:p>
          <a:p>
            <a:pPr algn="r" rtl="1"/>
            <a:r>
              <a:rPr lang="fa-IR" dirty="0" smtClean="0"/>
              <a:t>فرونشست در محدوده شهری شهر مورسیا (</a:t>
            </a:r>
            <a:r>
              <a:rPr lang="en-US" dirty="0" smtClean="0"/>
              <a:t>SE </a:t>
            </a:r>
            <a:r>
              <a:rPr lang="fa-IR" dirty="0" smtClean="0"/>
              <a:t>اسپانیا) به عنوان یک نتیجه از پمپاژ بیش از حد از آبهای زیرزمینی رخ داده است.</a:t>
            </a:r>
          </a:p>
          <a:p>
            <a:pPr algn="r" rtl="1"/>
            <a:r>
              <a:rPr lang="fa-IR" dirty="0" smtClean="0"/>
              <a:t>مستند</a:t>
            </a:r>
            <a:r>
              <a:rPr lang="fa-IR" baseline="0" dirty="0" smtClean="0"/>
              <a:t> </a:t>
            </a:r>
            <a:r>
              <a:rPr lang="fa-IR" dirty="0" smtClean="0"/>
              <a:t>خسارت در ساختمان ها و سازه دیگر با با هزینه برآوردی بیش از 50،000،000 € که تولید تاثیر اجتماعی قابل توجه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36</a:t>
            </a:fld>
            <a:endParaRPr lang="en-US"/>
          </a:p>
        </p:txBody>
      </p:sp>
    </p:spTree>
    <p:extLst>
      <p:ext uri="{BB962C8B-B14F-4D97-AF65-F5344CB8AC3E}">
        <p14:creationId xmlns:p14="http://schemas.microsoft.com/office/powerpoint/2010/main" val="2937418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تداخل با رادار روزنه مصنوعی</a:t>
            </a:r>
          </a:p>
          <a:p>
            <a:pPr algn="r" rtl="1"/>
            <a:r>
              <a:rPr lang="fa-IR" baseline="0" dirty="0" smtClean="0"/>
              <a:t> </a:t>
            </a:r>
            <a:r>
              <a:rPr lang="en-US" dirty="0" err="1" smtClean="0"/>
              <a:t>InSAR</a:t>
            </a:r>
            <a:r>
              <a:rPr lang="fa-IR" dirty="0" smtClean="0"/>
              <a:t>در دهه گذشته تبدیل به یک ابزار مهم سنجش از دور در برآورد تکامل زمانی جابجایی سطح زمین.</a:t>
            </a:r>
          </a:p>
          <a:p>
            <a:pPr algn="r" rtl="1"/>
            <a:r>
              <a:rPr lang="fa-IR" dirty="0" smtClean="0"/>
              <a:t>این روش قادر به تجزیه و تحلیل مناطق گسترده ای صورت دوره ای و با هزینه کم، نظارت بر تغییر شکل سطح زمین در سطح میلی متر است.</a:t>
            </a:r>
          </a:p>
          <a:p>
            <a:pPr algn="r" rtl="1"/>
            <a:r>
              <a:rPr lang="fa-IR" dirty="0" smtClean="0"/>
              <a:t>شرح منطقه مورد مطالعه</a:t>
            </a:r>
          </a:p>
          <a:p>
            <a:pPr algn="r" rtl="1"/>
            <a:r>
              <a:rPr lang="fa-IR" dirty="0" smtClean="0"/>
              <a:t>این کار بر روی یک بخش از رودخانه سگورا دره (</a:t>
            </a:r>
            <a:r>
              <a:rPr lang="en-US" dirty="0" smtClean="0"/>
              <a:t>SE </a:t>
            </a:r>
            <a:r>
              <a:rPr lang="fa-IR" dirty="0" smtClean="0"/>
              <a:t>اسپانیا) که مربوط به منطقه شهری از شهرستان از مورسیا متمرکز شده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37</a:t>
            </a:fld>
            <a:endParaRPr lang="en-US"/>
          </a:p>
        </p:txBody>
      </p:sp>
    </p:spTree>
    <p:extLst>
      <p:ext uri="{BB962C8B-B14F-4D97-AF65-F5344CB8AC3E}">
        <p14:creationId xmlns:p14="http://schemas.microsoft.com/office/powerpoint/2010/main" val="76484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از نقطه نظر زمین شناسی منطقه مورد مطالعه در بخش شرقی از </a:t>
            </a:r>
            <a:r>
              <a:rPr lang="en-US" dirty="0" err="1" smtClean="0"/>
              <a:t>Betic</a:t>
            </a:r>
            <a:r>
              <a:rPr lang="en-US" dirty="0" smtClean="0"/>
              <a:t> Cordillera </a:t>
            </a:r>
            <a:r>
              <a:rPr lang="fa-IR" dirty="0" smtClean="0"/>
              <a:t>واقع شده است.</a:t>
            </a:r>
          </a:p>
          <a:p>
            <a:pPr algn="r" rtl="1"/>
            <a:r>
              <a:rPr lang="fa-IR" dirty="0" smtClean="0"/>
              <a:t>وضعیت و زمین شناسی رسانه وگا رودخانه سگورا</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38</a:t>
            </a:fld>
            <a:endParaRPr lang="en-US"/>
          </a:p>
        </p:txBody>
      </p:sp>
    </p:spTree>
    <p:extLst>
      <p:ext uri="{BB962C8B-B14F-4D97-AF65-F5344CB8AC3E}">
        <p14:creationId xmlns:p14="http://schemas.microsoft.com/office/powerpoint/2010/main" val="2889688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تصاویر به دست آمده از الگوریتم </a:t>
            </a:r>
            <a:r>
              <a:rPr lang="en-US" dirty="0" smtClean="0"/>
              <a:t>SPN </a:t>
            </a:r>
            <a:r>
              <a:rPr lang="fa-IR" baseline="0" dirty="0" smtClean="0"/>
              <a:t> </a:t>
            </a:r>
            <a:r>
              <a:rPr lang="fa-IR" dirty="0" smtClean="0"/>
              <a:t>توسط آژانس فضایی اروپا </a:t>
            </a:r>
            <a:r>
              <a:rPr lang="en-US" dirty="0" smtClean="0"/>
              <a:t>ESA</a:t>
            </a:r>
            <a:r>
              <a:rPr lang="fa-IR" dirty="0" smtClean="0"/>
              <a:t>اعمال سنسور </a:t>
            </a:r>
            <a:r>
              <a:rPr lang="en-US" dirty="0" smtClean="0"/>
              <a:t>ERS-1/2 </a:t>
            </a:r>
            <a:r>
              <a:rPr lang="fa-IR" dirty="0" smtClean="0"/>
              <a:t>و </a:t>
            </a:r>
            <a:r>
              <a:rPr lang="en-US" dirty="0" smtClean="0"/>
              <a:t>ENVISAT ASAR </a:t>
            </a:r>
            <a:r>
              <a:rPr lang="fa-IR" dirty="0" smtClean="0"/>
              <a:t>پوشش دو دوره ژولای 1995 دسامبر 2005 و ژانویه 2004 دسامبر 2008.</a:t>
            </a:r>
            <a:endParaRPr lang="en-US" dirty="0" smtClean="0"/>
          </a:p>
          <a:p>
            <a:pPr algn="r" rtl="1"/>
            <a:r>
              <a:rPr lang="fa-IR" dirty="0" smtClean="0"/>
              <a:t>محصول مشابه در حدود 20 کیلومتر × 8 کیلومتر از 100 کیلومتر × 100 کیلومتر انتخاب شد</a:t>
            </a:r>
          </a:p>
          <a:p>
            <a:pPr algn="r" rtl="1"/>
            <a:r>
              <a:rPr lang="fa-IR" dirty="0" smtClean="0"/>
              <a:t>تصاویر </a:t>
            </a:r>
            <a:r>
              <a:rPr lang="en-US" dirty="0" smtClean="0"/>
              <a:t>SAR </a:t>
            </a:r>
            <a:r>
              <a:rPr lang="fa-IR" dirty="0" smtClean="0"/>
              <a:t>به دست آورد، مربوط به رسانه وگا رودخانه سگورا.</a:t>
            </a:r>
            <a:endParaRPr lang="en-US" dirty="0" smtClean="0"/>
          </a:p>
          <a:p>
            <a:pPr algn="r" rtl="1"/>
            <a:r>
              <a:rPr lang="fa-IR" dirty="0" smtClean="0"/>
              <a:t>انتخاب </a:t>
            </a:r>
            <a:r>
              <a:rPr lang="fa-IR" dirty="0" smtClean="0"/>
              <a:t>پیکسل برای برآورد جابجایی در ترکیبی از پارامترهای کیفیت مختلف از جمله انحراف استاندارد دامنه کم و مدل انسجام بالا استفاده شد.</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39</a:t>
            </a:fld>
            <a:endParaRPr lang="en-US"/>
          </a:p>
        </p:txBody>
      </p:sp>
    </p:spTree>
    <p:extLst>
      <p:ext uri="{BB962C8B-B14F-4D97-AF65-F5344CB8AC3E}">
        <p14:creationId xmlns:p14="http://schemas.microsoft.com/office/powerpoint/2010/main" val="32190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کشیدگی سنج</a:t>
            </a:r>
            <a:r>
              <a:rPr lang="en-US" dirty="0" smtClean="0"/>
              <a:t> </a:t>
            </a:r>
            <a:r>
              <a:rPr lang="fa-IR" dirty="0" smtClean="0"/>
              <a:t>برای اندازه گیری حرکات خاک و سنگ در امتداد یک محور واحد استفاده می شود. </a:t>
            </a:r>
          </a:p>
          <a:p>
            <a:pPr algn="r" rtl="1"/>
            <a:r>
              <a:rPr lang="fa-IR" dirty="0" smtClean="0"/>
              <a:t>برنامه های کاربردی کشیدگی سنج عبارتند از:</a:t>
            </a:r>
          </a:p>
          <a:p>
            <a:pPr algn="r" rtl="1"/>
            <a:endParaRPr lang="fa-IR" dirty="0" smtClean="0"/>
          </a:p>
          <a:p>
            <a:pPr algn="r" rtl="1"/>
            <a:r>
              <a:rPr lang="fa-IR" dirty="0" smtClean="0"/>
              <a:t>نظارت بر نشست در حفاری ها، فونداسیون، و خاکریزها.</a:t>
            </a:r>
          </a:p>
          <a:p>
            <a:pPr algn="r" rtl="1"/>
            <a:r>
              <a:rPr lang="fa-IR" dirty="0" smtClean="0"/>
              <a:t>نظارت بر نشست فوق معادن و تونل.</a:t>
            </a:r>
          </a:p>
          <a:p>
            <a:pPr algn="r" rtl="1"/>
            <a:r>
              <a:rPr lang="fa-IR" dirty="0" smtClean="0"/>
              <a:t>حرکت در سنگ ، دیوارهای شیبدار، و بست دیوار.</a:t>
            </a:r>
          </a:p>
          <a:p>
            <a:pPr algn="r" rtl="1"/>
            <a:r>
              <a:rPr lang="fa-IR" dirty="0" smtClean="0"/>
              <a:t>نظارت بر تحکیم خاک </a:t>
            </a:r>
            <a:r>
              <a:rPr lang="fa-IR" baseline="0" dirty="0" smtClean="0"/>
              <a:t> در زیر خاکریزها </a:t>
            </a:r>
            <a:r>
              <a:rPr lang="fa-IR" dirty="0" smtClean="0"/>
              <a:t>و اضافه بهایی.</a:t>
            </a:r>
            <a:endParaRPr lang="en-US" dirty="0" smtClean="0"/>
          </a:p>
          <a:p>
            <a:pPr algn="r" rtl="1"/>
            <a:r>
              <a:rPr lang="fa-IR" dirty="0" smtClean="0"/>
              <a:t>نظارت بر فشرده سازی شمع ها</a:t>
            </a:r>
            <a:r>
              <a:rPr lang="fa-IR" baseline="0" dirty="0" smtClean="0"/>
              <a:t> </a:t>
            </a:r>
            <a:r>
              <a:rPr lang="fa-IR" dirty="0" smtClean="0"/>
              <a:t>و خاک در زیر شمع.</a:t>
            </a:r>
          </a:p>
          <a:p>
            <a:pPr algn="r" rtl="1"/>
            <a:r>
              <a:rPr lang="fa-IR" dirty="0" smtClean="0"/>
              <a:t>نظارت بر خاکریزهای گسترش یافته.</a:t>
            </a:r>
          </a:p>
          <a:p>
            <a:pPr algn="r" rtl="1"/>
            <a:r>
              <a:rPr lang="fa-IR" dirty="0" smtClean="0"/>
              <a:t>نظارت بر همگرایی دهانه های زیرزمینی، مانند تونل.</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11</a:t>
            </a:fld>
            <a:endParaRPr lang="en-US"/>
          </a:p>
        </p:txBody>
      </p:sp>
    </p:spTree>
    <p:extLst>
      <p:ext uri="{BB962C8B-B14F-4D97-AF65-F5344CB8AC3E}">
        <p14:creationId xmlns:p14="http://schemas.microsoft.com/office/powerpoint/2010/main" val="23417468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تغییر شکل ها با روش روش شبکه پایدار </a:t>
            </a:r>
            <a:r>
              <a:rPr lang="en-US" dirty="0" smtClean="0"/>
              <a:t>Stable Point Network</a:t>
            </a:r>
            <a:r>
              <a:rPr lang="fa-IR" dirty="0" smtClean="0"/>
              <a:t> </a:t>
            </a:r>
            <a:r>
              <a:rPr lang="en-US" dirty="0" smtClean="0"/>
              <a:t>SPN </a:t>
            </a:r>
            <a:r>
              <a:rPr lang="fa-IR" dirty="0" smtClean="0"/>
              <a:t>بین جولای 1995 و دسامبر 2005</a:t>
            </a:r>
            <a:endParaRPr lang="en-US" dirty="0" smtClean="0"/>
          </a:p>
          <a:p>
            <a:pPr algn="r" rtl="1"/>
            <a:r>
              <a:rPr lang="fa-IR" dirty="0" smtClean="0"/>
              <a:t>منطقه تحت پوشش </a:t>
            </a:r>
            <a:r>
              <a:rPr lang="en-US" dirty="0" smtClean="0"/>
              <a:t>extensometers </a:t>
            </a:r>
            <a:r>
              <a:rPr lang="fa-IR" dirty="0" smtClean="0"/>
              <a:t>در اطراف منطقه شهری مورسیا توسط کل جابه جایی است که بین -1 و -4 سانتی متر متفاوت است تحت تاثیر قرار.</a:t>
            </a:r>
          </a:p>
          <a:p>
            <a:pPr algn="r" rtl="1"/>
            <a:r>
              <a:rPr lang="fa-IR" dirty="0" smtClean="0"/>
              <a:t>در شمال شرقی منطقه فرونشست (</a:t>
            </a:r>
            <a:r>
              <a:rPr lang="en-US" dirty="0" smtClean="0"/>
              <a:t>H5 </a:t>
            </a:r>
            <a:r>
              <a:rPr lang="fa-IR" dirty="0" smtClean="0"/>
              <a:t>در شکل) کل جابجایی بین 3 سانتی متر و سانتی متر -6 نشان می دهد.</a:t>
            </a:r>
          </a:p>
          <a:p>
            <a:pPr algn="r" rtl="1"/>
            <a:r>
              <a:rPr lang="fa-IR" dirty="0" smtClean="0"/>
              <a:t>در منطقه تحت پوشش شبکه فرونشست اکستنسیومتر متفاوت است بین -3 -6 و سانتی متر، و در نشست تجمعی در شمال شرق بین سانتی متر -4 -12 و متفاوت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40</a:t>
            </a:fld>
            <a:endParaRPr lang="en-US"/>
          </a:p>
        </p:txBody>
      </p:sp>
    </p:spTree>
    <p:extLst>
      <p:ext uri="{BB962C8B-B14F-4D97-AF65-F5344CB8AC3E}">
        <p14:creationId xmlns:p14="http://schemas.microsoft.com/office/powerpoint/2010/main" val="2428352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شکل رابطه بین </a:t>
            </a:r>
            <a:r>
              <a:rPr lang="en-US" dirty="0" smtClean="0"/>
              <a:t>A-</a:t>
            </a:r>
            <a:r>
              <a:rPr lang="en-US" dirty="0" err="1" smtClean="0"/>
              <a:t>DInSAR</a:t>
            </a:r>
            <a:r>
              <a:rPr lang="en-US" dirty="0" smtClean="0"/>
              <a:t> </a:t>
            </a:r>
            <a:r>
              <a:rPr lang="fa-IR" dirty="0" smtClean="0"/>
              <a:t>تغییر شکل سطح اندازه گیری شده و سطح پیزومتری برای سایت نماینده منطقه شهری مورسیا نشان می دهد.</a:t>
            </a:r>
          </a:p>
          <a:p>
            <a:pPr algn="r" rtl="1"/>
            <a:endParaRPr lang="en-US" dirty="0" smtClean="0"/>
          </a:p>
          <a:p>
            <a:pPr algn="r" rtl="1"/>
            <a:r>
              <a:rPr lang="fa-IR" dirty="0" smtClean="0"/>
              <a:t>فشار سنج </a:t>
            </a:r>
            <a:r>
              <a:rPr lang="en-US" dirty="0" smtClean="0"/>
              <a:t>H2، H3 H4 </a:t>
            </a:r>
            <a:r>
              <a:rPr lang="fa-IR" dirty="0" smtClean="0"/>
              <a:t>و در منطقه شهری مورسیا واقع شده است.</a:t>
            </a:r>
          </a:p>
          <a:p>
            <a:pPr algn="r" rtl="1"/>
            <a:r>
              <a:rPr lang="fa-IR" dirty="0" smtClean="0"/>
              <a:t>پیزومتر </a:t>
            </a:r>
            <a:r>
              <a:rPr lang="en-US" dirty="0" smtClean="0"/>
              <a:t>H1 </a:t>
            </a:r>
            <a:r>
              <a:rPr lang="fa-IR" dirty="0" smtClean="0"/>
              <a:t>در منطقه جنوب غربی شهرستان که در آن چاه بهره برداری از سفره های آب های عمیق است</a:t>
            </a:r>
          </a:p>
          <a:p>
            <a:pPr algn="r" rtl="1"/>
            <a:r>
              <a:rPr lang="fa-IR" dirty="0" smtClean="0"/>
              <a:t>در طول دوره خشکی.</a:t>
            </a:r>
            <a:endParaRPr lang="en-US" dirty="0" smtClean="0"/>
          </a:p>
          <a:p>
            <a:pPr algn="r" rtl="1"/>
            <a:r>
              <a:rPr lang="fa-IR" dirty="0" smtClean="0"/>
              <a:t>در نهایت </a:t>
            </a:r>
            <a:r>
              <a:rPr lang="en-US" dirty="0" smtClean="0"/>
              <a:t>H5 </a:t>
            </a:r>
            <a:r>
              <a:rPr lang="fa-IR" dirty="0" smtClean="0"/>
              <a:t>سنج و </a:t>
            </a:r>
            <a:r>
              <a:rPr lang="en-US" dirty="0" smtClean="0"/>
              <a:t>H6 </a:t>
            </a:r>
            <a:r>
              <a:rPr lang="fa-IR" dirty="0" smtClean="0"/>
              <a:t>به شمال زیر رودخانه </a:t>
            </a:r>
            <a:r>
              <a:rPr lang="en-US" dirty="0" smtClean="0"/>
              <a:t>Segura </a:t>
            </a:r>
            <a:r>
              <a:rPr lang="fa-IR" dirty="0" smtClean="0"/>
              <a:t>در در لای و رس دگردیس است که تا رسیدن به 28 متر ضخامت واقع شده است.</a:t>
            </a:r>
            <a:endParaRPr lang="en-US" dirty="0" smtClean="0"/>
          </a:p>
          <a:p>
            <a:pPr algn="r" rtl="1"/>
            <a:r>
              <a:rPr lang="fa-IR" dirty="0" smtClean="0"/>
              <a:t>تکامل زمانی سطح آب در مقایسه با تکامل زمانی تغییر شکل برآورد شده برای دوره 1995-2005؟ و 2004-2008</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41</a:t>
            </a:fld>
            <a:endParaRPr lang="en-US"/>
          </a:p>
        </p:txBody>
      </p:sp>
    </p:spTree>
    <p:extLst>
      <p:ext uri="{BB962C8B-B14F-4D97-AF65-F5344CB8AC3E}">
        <p14:creationId xmlns:p14="http://schemas.microsoft.com/office/powerpoint/2010/main" val="2594438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(الف) نقشه ضخامت نهشته تراکم.</a:t>
            </a:r>
          </a:p>
          <a:p>
            <a:pPr algn="r" rtl="1"/>
            <a:r>
              <a:rPr lang="fa-IR" dirty="0" smtClean="0"/>
              <a:t>اندازه گیری خط دید نرخ جابه جایی بین سال های 1995 و 2005</a:t>
            </a:r>
          </a:p>
          <a:p>
            <a:pPr algn="r" rtl="1"/>
            <a:r>
              <a:rPr lang="fa-IR" dirty="0" smtClean="0"/>
              <a:t>(ب)، و بین سال های 2004 و 2008</a:t>
            </a:r>
          </a:p>
          <a:p>
            <a:pPr algn="r" rtl="1"/>
            <a:r>
              <a:rPr lang="fa-IR" dirty="0" smtClean="0"/>
              <a:t>(ج) منطبق بر نقشه ضخامت نهشته تراکم.</a:t>
            </a:r>
            <a:endParaRPr lang="en-US" dirty="0" smtClean="0"/>
          </a:p>
          <a:p>
            <a:pPr algn="r" rtl="1"/>
            <a:r>
              <a:rPr lang="fa-IR" dirty="0" smtClean="0"/>
              <a:t>در </a:t>
            </a:r>
            <a:r>
              <a:rPr lang="en-US" dirty="0" smtClean="0"/>
              <a:t>H1 </a:t>
            </a:r>
            <a:r>
              <a:rPr lang="fa-IR" dirty="0" smtClean="0"/>
              <a:t>فشار سنج که در آن سرعت جابجایی برآورد 4.7 میلی متر / سال بود با وجود کاهش 13 متر آب جدول (دو برابر در بقیه فشار سنج) و حضور یک لایه ضخیم تراکم بیشتر از 20 متر (شکل 4</a:t>
            </a:r>
            <a:r>
              <a:rPr lang="en-US" dirty="0" smtClean="0"/>
              <a:t>a) </a:t>
            </a:r>
            <a:r>
              <a:rPr lang="fa-IR" dirty="0" smtClean="0"/>
              <a:t>مشاهده نشد، .</a:t>
            </a:r>
          </a:p>
        </p:txBody>
      </p:sp>
      <p:sp>
        <p:nvSpPr>
          <p:cNvPr id="4" name="Slide Number Placeholder 3"/>
          <p:cNvSpPr>
            <a:spLocks noGrp="1"/>
          </p:cNvSpPr>
          <p:nvPr>
            <p:ph type="sldNum" sz="quarter" idx="10"/>
          </p:nvPr>
        </p:nvSpPr>
        <p:spPr/>
        <p:txBody>
          <a:bodyPr/>
          <a:lstStyle/>
          <a:p>
            <a:fld id="{7B202599-08F7-49BA-B33E-49D025CF60EF}" type="slidenum">
              <a:rPr lang="en-US" smtClean="0"/>
              <a:t>42</a:t>
            </a:fld>
            <a:endParaRPr lang="en-US"/>
          </a:p>
        </p:txBody>
      </p:sp>
    </p:spTree>
    <p:extLst>
      <p:ext uri="{BB962C8B-B14F-4D97-AF65-F5344CB8AC3E}">
        <p14:creationId xmlns:p14="http://schemas.microsoft.com/office/powerpoint/2010/main" val="8924948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شکل </a:t>
            </a:r>
            <a:r>
              <a:rPr lang="fa-IR" dirty="0" smtClean="0"/>
              <a:t>محل از </a:t>
            </a:r>
            <a:r>
              <a:rPr lang="en-US" dirty="0" smtClean="0"/>
              <a:t>SP </a:t>
            </a:r>
            <a:r>
              <a:rPr lang="fa-IR" dirty="0" smtClean="0"/>
              <a:t>انتخاب شده در اطراف هر اکستنسیومتر نشان می دهد. پیکان سفید فاصله تا نزدیکترین فشار سنج نشان می دهد .</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انحراف استاندارد از سرعت تمام پیکسل</a:t>
            </a:r>
            <a:r>
              <a:rPr lang="en-US" sz="1200" b="1" dirty="0" smtClean="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FFFF00"/>
                </a:solidFill>
                <a:latin typeface="Times New Roman" panose="02020603050405020304" pitchFamily="18" charset="0"/>
                <a:cs typeface="Times New Roman" panose="02020603050405020304" pitchFamily="18" charset="0"/>
              </a:rPr>
              <a:t>SPs</a:t>
            </a:r>
            <a:r>
              <a:rPr lang="en-US" sz="1200" b="1" dirty="0" smtClean="0">
                <a:solidFill>
                  <a:srgbClr val="000000"/>
                </a:solidFill>
                <a:latin typeface="Times New Roman" panose="02020603050405020304" pitchFamily="18" charset="0"/>
                <a:cs typeface="Times New Roman" panose="02020603050405020304" pitchFamily="18" charset="0"/>
              </a:rPr>
              <a:t> </a:t>
            </a:r>
            <a:endParaRPr lang="fa-IR" sz="1200" b="1" dirty="0" smtClean="0">
              <a:solidFill>
                <a:srgbClr val="000000"/>
              </a:solidFill>
              <a:latin typeface="Times New Roman" panose="02020603050405020304" pitchFamily="18" charset="0"/>
              <a:cs typeface="Times New Roman" panose="02020603050405020304" pitchFamily="18" charset="0"/>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انتخاب پیکسل برای برآورد جابجایی در ترکیبی از پارامترهای کیفیت مختلف از جمله انحراف استاندارد دامنه کم و مدل انسجام بالا استفاده شد.</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7B202599-08F7-49BA-B33E-49D025CF60EF}" type="slidenum">
              <a:rPr lang="en-US" smtClean="0"/>
              <a:t>43</a:t>
            </a:fld>
            <a:endParaRPr lang="en-US"/>
          </a:p>
        </p:txBody>
      </p:sp>
    </p:spTree>
    <p:extLst>
      <p:ext uri="{BB962C8B-B14F-4D97-AF65-F5344CB8AC3E}">
        <p14:creationId xmlns:p14="http://schemas.microsoft.com/office/powerpoint/2010/main" val="13249739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سری زمانی از جابجایی </a:t>
            </a:r>
            <a:r>
              <a:rPr lang="en-US" dirty="0" smtClean="0"/>
              <a:t>LOS </a:t>
            </a:r>
            <a:r>
              <a:rPr lang="fa-IR" dirty="0" smtClean="0"/>
              <a:t>برآورد با روش شبکه پایدار </a:t>
            </a:r>
            <a:r>
              <a:rPr lang="en-US" dirty="0" smtClean="0"/>
              <a:t>Stable Point Network</a:t>
            </a:r>
            <a:r>
              <a:rPr lang="fa-IR" dirty="0" smtClean="0"/>
              <a:t> ( </a:t>
            </a:r>
            <a:r>
              <a:rPr lang="en-US" dirty="0" smtClean="0"/>
              <a:t>SPN</a:t>
            </a:r>
            <a:r>
              <a:rPr lang="fa-IR" dirty="0" smtClean="0"/>
              <a:t>)و با خط دید </a:t>
            </a:r>
            <a:r>
              <a:rPr lang="en-US" sz="1200" b="1" dirty="0" smtClean="0">
                <a:solidFill>
                  <a:srgbClr val="FFFF00"/>
                </a:solidFill>
                <a:latin typeface="Times New Roman" panose="02020603050405020304" pitchFamily="18" charset="0"/>
                <a:cs typeface="Times New Roman" panose="02020603050405020304" pitchFamily="18" charset="0"/>
              </a:rPr>
              <a:t>Line of Sight</a:t>
            </a:r>
            <a:r>
              <a:rPr lang="fa-IR" sz="1200" b="1" dirty="0" smtClean="0">
                <a:solidFill>
                  <a:srgbClr val="FFFF00"/>
                </a:solidFill>
                <a:latin typeface="Times New Roman" panose="02020603050405020304" pitchFamily="18" charset="0"/>
                <a:cs typeface="Times New Roman" panose="02020603050405020304" pitchFamily="18" charset="0"/>
              </a:rPr>
              <a:t> </a:t>
            </a:r>
            <a:r>
              <a:rPr lang="en-US" dirty="0" smtClean="0"/>
              <a:t>LOS)</a:t>
            </a:r>
            <a:r>
              <a:rPr lang="fa-IR" baseline="0" dirty="0" smtClean="0"/>
              <a:t> ) </a:t>
            </a:r>
            <a:r>
              <a:rPr lang="fa-IR" dirty="0" smtClean="0"/>
              <a:t>اندازه گیری از </a:t>
            </a:r>
            <a:r>
              <a:rPr lang="en-US" dirty="0" smtClean="0"/>
              <a:t>extensometers</a:t>
            </a:r>
          </a:p>
          <a:p>
            <a:pPr algn="r" rtl="1"/>
            <a:r>
              <a:rPr lang="fa-IR" dirty="0" smtClean="0"/>
              <a:t>تکامل زمانی جابجایی با هشت نمایشگر </a:t>
            </a:r>
            <a:r>
              <a:rPr lang="en-US" dirty="0" smtClean="0"/>
              <a:t>extensometers </a:t>
            </a:r>
            <a:r>
              <a:rPr lang="fa-IR" dirty="0" smtClean="0"/>
              <a:t>اندازه گیری و برآورد با روش </a:t>
            </a:r>
            <a:r>
              <a:rPr lang="en-US" dirty="0" smtClean="0"/>
              <a:t>SPN </a:t>
            </a:r>
            <a:r>
              <a:rPr lang="fa-IR" dirty="0" smtClean="0"/>
              <a:t>در شکل رسم شده است.</a:t>
            </a:r>
          </a:p>
          <a:p>
            <a:pPr algn="r" rtl="1"/>
            <a:r>
              <a:rPr lang="fa-IR" dirty="0" smtClean="0"/>
              <a:t>توافق خوبی را می توان بین اندازه گیری های زمینی و برآورد </a:t>
            </a:r>
            <a:r>
              <a:rPr lang="en-US" dirty="0" smtClean="0"/>
              <a:t>SAR </a:t>
            </a:r>
            <a:r>
              <a:rPr lang="fa-IR" dirty="0" smtClean="0"/>
              <a:t>بر اساس تغییر شکل مشاهده شده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44</a:t>
            </a:fld>
            <a:endParaRPr lang="en-US"/>
          </a:p>
        </p:txBody>
      </p:sp>
    </p:spTree>
    <p:extLst>
      <p:ext uri="{BB962C8B-B14F-4D97-AF65-F5344CB8AC3E}">
        <p14:creationId xmlns:p14="http://schemas.microsoft.com/office/powerpoint/2010/main" val="23330864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نتایج جابه جایی </a:t>
            </a:r>
            <a:r>
              <a:rPr lang="en-US" dirty="0" smtClean="0"/>
              <a:t>SPN </a:t>
            </a:r>
            <a:r>
              <a:rPr lang="fa-IR" dirty="0" smtClean="0"/>
              <a:t>مشتق شده است، به طور عمده نقشه جابجایی سرعت و سری زمانی از جابجایی، نشان می دهد که در دوره 2004 - 2008 نرخ فرونشست در مورسیا منطقه شهری با توجه به دوره های قبلی 1995-2005 دو برابر شد.</a:t>
            </a:r>
          </a:p>
          <a:p>
            <a:pPr algn="r" rtl="1"/>
            <a:r>
              <a:rPr lang="fa-IR" dirty="0" smtClean="0"/>
              <a:t>شتاب دار بودن پدیده تغییر شکل توسط دوره خشکسالی توضیح داد در سال 2006 آغاز شده است.</a:t>
            </a:r>
          </a:p>
          <a:p>
            <a:pPr algn="r" rtl="1"/>
            <a:r>
              <a:rPr lang="fa-IR" dirty="0" smtClean="0"/>
              <a:t>پیزومتری متوسط کاهش 7 متر با یک جا به جایی افزایش سرعت 2 تا 5 میلی متر / سال بین اول و دوم دوره های نظارت در ارتباط است.</a:t>
            </a:r>
          </a:p>
          <a:p>
            <a:pPr algn="r" rtl="1"/>
            <a:r>
              <a:rPr lang="fa-IR" dirty="0" smtClean="0"/>
              <a:t>افزایش سرعت تا 1 سانتی متر / سال شده است در قسمت شمال غربی منطقه شهری که در آن ضخیم نهشته تراکم یافت مشاهده شده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45</a:t>
            </a:fld>
            <a:endParaRPr lang="en-US"/>
          </a:p>
        </p:txBody>
      </p:sp>
    </p:spTree>
    <p:extLst>
      <p:ext uri="{BB962C8B-B14F-4D97-AF65-F5344CB8AC3E}">
        <p14:creationId xmlns:p14="http://schemas.microsoft.com/office/powerpoint/2010/main" val="823377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بازتاب زمانی امواج </a:t>
            </a:r>
          </a:p>
          <a:p>
            <a:pPr algn="r" rtl="1"/>
            <a:r>
              <a:rPr lang="fa-IR" dirty="0" smtClean="0"/>
              <a:t>در سال های اخیر حوزه زمان بازتاب</a:t>
            </a:r>
            <a:r>
              <a:rPr lang="en-US" dirty="0" smtClean="0"/>
              <a:t>TDR </a:t>
            </a:r>
            <a:r>
              <a:rPr lang="fa-IR" dirty="0" smtClean="0"/>
              <a:t>به عنوان یک سیستم جدید برای نظارت بر تغییر شکل زیر سطحی در گمانه معرفی شده است.</a:t>
            </a:r>
            <a:endParaRPr lang="en-US" dirty="0" smtClean="0"/>
          </a:p>
          <a:p>
            <a:pPr algn="r" rtl="1"/>
            <a:r>
              <a:rPr lang="fa-IR" dirty="0" smtClean="0"/>
              <a:t>استفاده</a:t>
            </a:r>
          </a:p>
          <a:p>
            <a:pPr algn="r" rtl="1"/>
            <a:r>
              <a:rPr lang="en-US" dirty="0" smtClean="0"/>
              <a:t>TDR </a:t>
            </a:r>
            <a:r>
              <a:rPr lang="fa-IR" dirty="0" smtClean="0"/>
              <a:t>در اندازه گیری سطح</a:t>
            </a:r>
          </a:p>
          <a:p>
            <a:pPr algn="r" rtl="1"/>
            <a:r>
              <a:rPr lang="en-US" dirty="0" smtClean="0"/>
              <a:t>TDR </a:t>
            </a:r>
            <a:r>
              <a:rPr lang="fa-IR" dirty="0" smtClean="0"/>
              <a:t>در کابل لنگر مورد استفاده در</a:t>
            </a:r>
            <a:r>
              <a:rPr lang="fa-IR" baseline="0" dirty="0" smtClean="0"/>
              <a:t> </a:t>
            </a:r>
            <a:r>
              <a:rPr lang="fa-IR" dirty="0" smtClean="0"/>
              <a:t>سدها</a:t>
            </a:r>
          </a:p>
          <a:p>
            <a:pPr algn="r" rtl="1"/>
            <a:r>
              <a:rPr lang="en-US" dirty="0" smtClean="0"/>
              <a:t>TDR </a:t>
            </a:r>
            <a:r>
              <a:rPr lang="fa-IR" dirty="0" smtClean="0"/>
              <a:t>مورد استفاده در زمین و علوم کشاورزی</a:t>
            </a:r>
          </a:p>
          <a:p>
            <a:pPr algn="r" rtl="1"/>
            <a:r>
              <a:rPr lang="en-US" dirty="0" smtClean="0"/>
              <a:t>TDR </a:t>
            </a:r>
            <a:r>
              <a:rPr lang="fa-IR" dirty="0" smtClean="0"/>
              <a:t>استفاده در ژئوتکنیک</a:t>
            </a:r>
          </a:p>
          <a:p>
            <a:pPr algn="r" rtl="1"/>
            <a:r>
              <a:rPr lang="en-US" dirty="0" smtClean="0"/>
              <a:t>TDR </a:t>
            </a:r>
            <a:r>
              <a:rPr lang="fa-IR" dirty="0" smtClean="0"/>
              <a:t>در تجزیه و تحلیل دستگاه نیمه هادی</a:t>
            </a:r>
          </a:p>
          <a:p>
            <a:pPr algn="r" rtl="1"/>
            <a:r>
              <a:rPr lang="en-US" dirty="0" smtClean="0"/>
              <a:t>TDR </a:t>
            </a:r>
            <a:r>
              <a:rPr lang="fa-IR" dirty="0" smtClean="0"/>
              <a:t>درنگهداری سیم کشی حمل و نقل هوایی</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12</a:t>
            </a:fld>
            <a:endParaRPr lang="en-US"/>
          </a:p>
        </p:txBody>
      </p:sp>
    </p:spTree>
    <p:extLst>
      <p:ext uri="{BB962C8B-B14F-4D97-AF65-F5344CB8AC3E}">
        <p14:creationId xmlns:p14="http://schemas.microsoft.com/office/powerpoint/2010/main" val="2697566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نظارت </a:t>
            </a:r>
            <a:r>
              <a:rPr lang="en-US" dirty="0" smtClean="0"/>
              <a:t>TDR </a:t>
            </a:r>
            <a:r>
              <a:rPr lang="fa-IR" dirty="0" smtClean="0"/>
              <a:t> بعنوان جزئی از ارزیابی ریسک نشست بر روی معادن متروکه</a:t>
            </a:r>
            <a:endParaRPr lang="en-US" dirty="0" smtClean="0"/>
          </a:p>
          <a:p>
            <a:pPr algn="r" rtl="1"/>
            <a:r>
              <a:rPr lang="fa-IR" dirty="0" smtClean="0"/>
              <a:t>نظارت  </a:t>
            </a:r>
            <a:r>
              <a:rPr lang="en-US" dirty="0" smtClean="0"/>
              <a:t>  TDR </a:t>
            </a:r>
            <a:r>
              <a:rPr lang="fa-IR" dirty="0" smtClean="0"/>
              <a:t>روی معادن متروکه</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فن آوری </a:t>
            </a:r>
            <a:r>
              <a:rPr lang="en-US" dirty="0" smtClean="0"/>
              <a:t>TDR </a:t>
            </a:r>
            <a:r>
              <a:rPr lang="fa-IR" dirty="0" smtClean="0"/>
              <a:t>امکان انجام خودکار، نظارت از راه دور از تغییرات در شرایط زیر سطحی بیش از معادن رها شده است. </a:t>
            </a:r>
          </a:p>
          <a:p>
            <a:pPr algn="r"/>
            <a:r>
              <a:rPr lang="fa-IR" dirty="0" smtClean="0"/>
              <a:t>خصوصیات نشست بیشتر معادن متروکه اتاق و ستون به علت عدم درک در مورد رفتار وابسته به زمان توده سنگ در سطح معدن و در روباره نسبتا توسعه نیافته باقی مانده است.</a:t>
            </a:r>
          </a:p>
          <a:p>
            <a:pPr algn="r" rtl="1"/>
            <a:r>
              <a:rPr lang="fa-IR" dirty="0" smtClean="0"/>
              <a:t>نظارت </a:t>
            </a:r>
            <a:r>
              <a:rPr lang="en-US" dirty="0" smtClean="0"/>
              <a:t>TDR </a:t>
            </a:r>
            <a:r>
              <a:rPr lang="fa-IR" dirty="0" smtClean="0"/>
              <a:t>از کابل جاسازی شده در پوشاننده معادن متروکه طبقات استفاده از مکان و کمیت تغییر شکل زیر سطحی است که یک پیش ماده به سطح فرونشست را فراهم می کند.</a:t>
            </a:r>
          </a:p>
          <a:p>
            <a:pPr algn="r" rtl="1"/>
            <a:r>
              <a:rPr lang="fa-IR" dirty="0" smtClean="0"/>
              <a:t>شماتیک از نصب و راه اندازی </a:t>
            </a:r>
            <a:r>
              <a:rPr lang="en-US" dirty="0" smtClean="0"/>
              <a:t>TDR</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13</a:t>
            </a:fld>
            <a:endParaRPr lang="en-US"/>
          </a:p>
        </p:txBody>
      </p:sp>
    </p:spTree>
    <p:extLst>
      <p:ext uri="{BB962C8B-B14F-4D97-AF65-F5344CB8AC3E}">
        <p14:creationId xmlns:p14="http://schemas.microsoft.com/office/powerpoint/2010/main" val="1764489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مکان های که در آن </a:t>
            </a:r>
            <a:r>
              <a:rPr lang="en-US" dirty="0" smtClean="0"/>
              <a:t>TDR </a:t>
            </a:r>
            <a:r>
              <a:rPr lang="fa-IR" dirty="0" smtClean="0"/>
              <a:t>استفاده شده برای نظارت بر فرونشست روی معادن رها شده</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14</a:t>
            </a:fld>
            <a:endParaRPr lang="en-US"/>
          </a:p>
        </p:txBody>
      </p:sp>
    </p:spTree>
    <p:extLst>
      <p:ext uri="{BB962C8B-B14F-4D97-AF65-F5344CB8AC3E}">
        <p14:creationId xmlns:p14="http://schemas.microsoft.com/office/powerpoint/2010/main" val="4037419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مکان های از کابل ها، </a:t>
            </a:r>
            <a:r>
              <a:rPr lang="en-US" sz="1200" b="1" dirty="0" smtClean="0">
                <a:solidFill>
                  <a:schemeClr val="bg1"/>
                </a:solidFill>
                <a:latin typeface="Times New Roman" panose="02020603050405020304" pitchFamily="18" charset="0"/>
                <a:cs typeface="Times New Roman" panose="02020603050405020304" pitchFamily="18" charset="0"/>
              </a:rPr>
              <a:t>benchmarks</a:t>
            </a:r>
            <a:r>
              <a:rPr lang="fa-IR" dirty="0" smtClean="0"/>
              <a:t> و ساختار</a:t>
            </a:r>
            <a:r>
              <a:rPr lang="en-US" sz="1200" b="1" dirty="0" smtClean="0">
                <a:solidFill>
                  <a:srgbClr val="FFFF00"/>
                </a:solidFill>
                <a:latin typeface="Times New Roman" panose="02020603050405020304" pitchFamily="18" charset="0"/>
                <a:cs typeface="Times New Roman" panose="02020603050405020304" pitchFamily="18" charset="0"/>
              </a:rPr>
              <a:t>overlain</a:t>
            </a:r>
            <a:r>
              <a:rPr lang="fa-IR" dirty="0" smtClean="0"/>
              <a:t> بر روی نقشه معدن</a:t>
            </a:r>
            <a:endParaRPr lang="en-US" sz="1200" b="1" dirty="0" smtClean="0">
              <a:solidFill>
                <a:srgbClr val="FFFF00"/>
              </a:solidFill>
              <a:latin typeface="Times New Roman" panose="02020603050405020304" pitchFamily="18" charset="0"/>
              <a:cs typeface="Times New Roman" panose="02020603050405020304" pitchFamily="18" charset="0"/>
            </a:endParaRPr>
          </a:p>
          <a:p>
            <a:pPr algn="r" rtl="1"/>
            <a:r>
              <a:rPr lang="fa-IR" dirty="0" smtClean="0"/>
              <a:t>نصب و راه اندازی و نظارت از راه دور</a:t>
            </a:r>
          </a:p>
          <a:p>
            <a:pPr algn="r" rtl="1"/>
            <a:r>
              <a:rPr lang="fa-IR" dirty="0" smtClean="0"/>
              <a:t>کابل در سه مکان (</a:t>
            </a:r>
            <a:r>
              <a:rPr lang="en-US" dirty="0" smtClean="0"/>
              <a:t>TDR1، TDR2 </a:t>
            </a:r>
            <a:r>
              <a:rPr lang="fa-IR" dirty="0" smtClean="0"/>
              <a:t>و </a:t>
            </a:r>
            <a:r>
              <a:rPr lang="en-US" dirty="0" smtClean="0"/>
              <a:t>TDR3</a:t>
            </a:r>
            <a:r>
              <a:rPr lang="fa-IR" dirty="0" smtClean="0"/>
              <a:t>) نصب شد تا به حداکثر رساندن ارزش داده های دریافت شده و احتمال تشخیص حرکات زیرسطحی قبل از فرونشست در سطح رخ داده است به حداکثر رساندن.</a:t>
            </a:r>
          </a:p>
          <a:p>
            <a:pPr algn="r" rtl="1"/>
            <a:r>
              <a:rPr lang="fa-IR" dirty="0" smtClean="0"/>
              <a:t>محل بر اساس معیارهای زیر انتخاب شدند:</a:t>
            </a:r>
          </a:p>
          <a:p>
            <a:pPr algn="r" rtl="1"/>
            <a:r>
              <a:rPr lang="fa-IR" dirty="0" smtClean="0"/>
              <a:t>1) اطلاعات فرونشست تاریخی</a:t>
            </a:r>
            <a:endParaRPr lang="en-US" dirty="0" smtClean="0"/>
          </a:p>
          <a:p>
            <a:pPr algn="r" rtl="1"/>
            <a:r>
              <a:rPr lang="en-US" dirty="0" smtClean="0"/>
              <a:t>2) </a:t>
            </a:r>
            <a:r>
              <a:rPr lang="fa-IR" dirty="0" smtClean="0"/>
              <a:t>محل پیشنهادی</a:t>
            </a:r>
            <a:r>
              <a:rPr lang="en-US" dirty="0" smtClean="0"/>
              <a:t> </a:t>
            </a:r>
            <a:r>
              <a:rPr lang="fa-IR" dirty="0" smtClean="0"/>
              <a:t>برای یک مدرسه جدید،</a:t>
            </a:r>
          </a:p>
          <a:p>
            <a:pPr algn="r" rtl="1"/>
            <a:r>
              <a:rPr lang="fa-IR" dirty="0" smtClean="0"/>
              <a:t>3) در حال حاضر </a:t>
            </a:r>
            <a:r>
              <a:rPr lang="en-US" dirty="0" smtClean="0"/>
              <a:t> </a:t>
            </a:r>
            <a:r>
              <a:rPr lang="fa-IR" dirty="0" smtClean="0"/>
              <a:t>فرونشست در حال توسعه شمال شرقی مدرسه </a:t>
            </a:r>
            <a:r>
              <a:rPr lang="en-US" dirty="0" err="1" smtClean="0"/>
              <a:t>Dorris</a:t>
            </a:r>
            <a:r>
              <a:rPr lang="en-US" dirty="0" smtClean="0"/>
              <a:t>، </a:t>
            </a:r>
            <a:r>
              <a:rPr lang="fa-IR" dirty="0" smtClean="0"/>
              <a:t>و</a:t>
            </a:r>
          </a:p>
          <a:p>
            <a:pPr algn="r" rtl="1"/>
            <a:r>
              <a:rPr lang="fa-IR" dirty="0" smtClean="0"/>
              <a:t>4) هندسه معدن.</a:t>
            </a:r>
          </a:p>
        </p:txBody>
      </p:sp>
      <p:sp>
        <p:nvSpPr>
          <p:cNvPr id="4" name="Slide Number Placeholder 3"/>
          <p:cNvSpPr>
            <a:spLocks noGrp="1"/>
          </p:cNvSpPr>
          <p:nvPr>
            <p:ph type="sldNum" sz="quarter" idx="10"/>
          </p:nvPr>
        </p:nvSpPr>
        <p:spPr/>
        <p:txBody>
          <a:bodyPr/>
          <a:lstStyle/>
          <a:p>
            <a:fld id="{7B202599-08F7-49BA-B33E-49D025CF60EF}" type="slidenum">
              <a:rPr lang="en-US" smtClean="0"/>
              <a:t>15</a:t>
            </a:fld>
            <a:endParaRPr lang="en-US"/>
          </a:p>
        </p:txBody>
      </p:sp>
    </p:spTree>
    <p:extLst>
      <p:ext uri="{BB962C8B-B14F-4D97-AF65-F5344CB8AC3E}">
        <p14:creationId xmlns:p14="http://schemas.microsoft.com/office/powerpoint/2010/main" val="1808009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شرایط زیرسطحی و مکان های کابل نظارت </a:t>
            </a:r>
            <a:r>
              <a:rPr lang="en-US" dirty="0" smtClean="0"/>
              <a:t>TDR.</a:t>
            </a:r>
          </a:p>
          <a:p>
            <a:pPr algn="r" rtl="1"/>
            <a:r>
              <a:rPr lang="fa-IR" dirty="0" smtClean="0"/>
              <a:t>سطح آب در </a:t>
            </a:r>
            <a:r>
              <a:rPr lang="en-US" dirty="0" smtClean="0"/>
              <a:t>TDR2 </a:t>
            </a:r>
            <a:r>
              <a:rPr lang="fa-IR" dirty="0" smtClean="0"/>
              <a:t>و </a:t>
            </a:r>
            <a:r>
              <a:rPr lang="en-US" dirty="0" smtClean="0"/>
              <a:t>TDR3 </a:t>
            </a:r>
            <a:r>
              <a:rPr lang="fa-IR" dirty="0" smtClean="0"/>
              <a:t>هستند حداکثر ارتفاع نفوذ آب در کابل کواکسیال فوم دی الکتریک.</a:t>
            </a:r>
            <a:endParaRPr lang="en-US" dirty="0" smtClean="0"/>
          </a:p>
          <a:p>
            <a:pPr algn="r" rtl="1"/>
            <a:r>
              <a:rPr lang="en-US" dirty="0" smtClean="0"/>
              <a:t>TDR </a:t>
            </a:r>
            <a:r>
              <a:rPr lang="fa-IR" dirty="0" smtClean="0"/>
              <a:t>سیستم اکتساب داده. تستر کابل، دیتا لاگر و مودم در محوطه بالا هستند؛ </a:t>
            </a:r>
            <a:r>
              <a:rPr lang="en-US" dirty="0" smtClean="0"/>
              <a:t>Multiplexer </a:t>
            </a:r>
            <a:r>
              <a:rPr lang="fa-IR" dirty="0" smtClean="0"/>
              <a:t>استفاده در محوطه پایین تر است. </a:t>
            </a:r>
          </a:p>
          <a:p>
            <a:pPr algn="r" rtl="1"/>
            <a:r>
              <a:rPr lang="fa-IR" dirty="0" smtClean="0"/>
              <a:t>شارژ توسط پانل های خورشیدی - سیستم توسط یک باتری چرخه عمیق است که چکیدن طراحی شده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16</a:t>
            </a:fld>
            <a:endParaRPr lang="en-US"/>
          </a:p>
        </p:txBody>
      </p:sp>
    </p:spTree>
    <p:extLst>
      <p:ext uri="{BB962C8B-B14F-4D97-AF65-F5344CB8AC3E}">
        <p14:creationId xmlns:p14="http://schemas.microsoft.com/office/powerpoint/2010/main" val="569519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شکل موج به دست آورد در </a:t>
            </a:r>
            <a:r>
              <a:rPr lang="en-US" dirty="0" smtClean="0"/>
              <a:t>TDR3.</a:t>
            </a:r>
          </a:p>
          <a:p>
            <a:pPr algn="r" rtl="1"/>
            <a:r>
              <a:rPr lang="fa-IR" dirty="0" smtClean="0"/>
              <a:t>بازتاب () در عمق 42 متر با تغییر شکل در امتداد درز و خاک رس در پایین لایه شیل شکستگی همراه است.</a:t>
            </a:r>
          </a:p>
          <a:p>
            <a:pPr algn="r" rtl="1"/>
            <a:r>
              <a:rPr lang="fa-IR" dirty="0" smtClean="0"/>
              <a:t>بازتاب (ب) با واسط آب رو به افزایش در کابل همراه است.</a:t>
            </a:r>
          </a:p>
          <a:p>
            <a:pPr algn="r" rtl="1"/>
            <a:r>
              <a:rPr lang="en-US" dirty="0" smtClean="0"/>
              <a:t>TDR </a:t>
            </a:r>
            <a:r>
              <a:rPr lang="fa-IR" dirty="0" smtClean="0"/>
              <a:t>اندازه بازتاب و میزان تغییر در عمق 42 متر در </a:t>
            </a:r>
            <a:r>
              <a:rPr lang="en-US" dirty="0" smtClean="0"/>
              <a:t>TDR3 </a:t>
            </a:r>
            <a:r>
              <a:rPr lang="fa-IR" dirty="0" smtClean="0"/>
              <a:t>تغییر در شکل موج </a:t>
            </a:r>
            <a:r>
              <a:rPr lang="en-US" dirty="0" smtClean="0"/>
              <a:t>TDR </a:t>
            </a:r>
            <a:r>
              <a:rPr lang="fa-IR" dirty="0" smtClean="0"/>
              <a:t>در عمق 42 متر از ویژگی های برش کابل و تغییر شکل کششی است.</a:t>
            </a:r>
            <a:endParaRPr lang="en-US" dirty="0"/>
          </a:p>
        </p:txBody>
      </p:sp>
      <p:sp>
        <p:nvSpPr>
          <p:cNvPr id="4" name="Slide Number Placeholder 3"/>
          <p:cNvSpPr>
            <a:spLocks noGrp="1"/>
          </p:cNvSpPr>
          <p:nvPr>
            <p:ph type="sldNum" sz="quarter" idx="10"/>
          </p:nvPr>
        </p:nvSpPr>
        <p:spPr/>
        <p:txBody>
          <a:bodyPr/>
          <a:lstStyle/>
          <a:p>
            <a:fld id="{7B202599-08F7-49BA-B33E-49D025CF60EF}" type="slidenum">
              <a:rPr lang="en-US" smtClean="0"/>
              <a:t>17</a:t>
            </a:fld>
            <a:endParaRPr lang="en-US"/>
          </a:p>
        </p:txBody>
      </p:sp>
    </p:spTree>
    <p:extLst>
      <p:ext uri="{BB962C8B-B14F-4D97-AF65-F5344CB8AC3E}">
        <p14:creationId xmlns:p14="http://schemas.microsoft.com/office/powerpoint/2010/main" val="502617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5/18/2015</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0.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3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wmf"/><Relationship Id="rId5" Type="http://schemas.openxmlformats.org/officeDocument/2006/relationships/image" Target="../media/image15.jpeg"/><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4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4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3068" y="351701"/>
            <a:ext cx="1178932" cy="1155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lowchart: Stored Data 4"/>
          <p:cNvSpPr/>
          <p:nvPr/>
        </p:nvSpPr>
        <p:spPr>
          <a:xfrm>
            <a:off x="7521262" y="351701"/>
            <a:ext cx="3732212" cy="1064975"/>
          </a:xfrm>
          <a:prstGeom prst="flowChartOnlineStorag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2400" b="1" dirty="0" smtClean="0">
                <a:cs typeface="B Nazanin" panose="00000400000000000000" pitchFamily="2" charset="-78"/>
              </a:rPr>
              <a:t>بسم الله الرحمن الرحیم</a:t>
            </a:r>
            <a:endParaRPr lang="en-US" sz="2400" b="1" dirty="0">
              <a:cs typeface="B Nazanin" panose="00000400000000000000" pitchFamily="2" charset="-78"/>
            </a:endParaRPr>
          </a:p>
        </p:txBody>
      </p:sp>
      <p:sp>
        <p:nvSpPr>
          <p:cNvPr id="7" name="Up Ribbon 6"/>
          <p:cNvSpPr/>
          <p:nvPr/>
        </p:nvSpPr>
        <p:spPr>
          <a:xfrm>
            <a:off x="1331797" y="1416676"/>
            <a:ext cx="8742745" cy="1648496"/>
          </a:xfrm>
          <a:prstGeom prst="ribbon2">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a-IR" sz="2800" b="1" dirty="0">
                <a:cs typeface="B Nazanin" panose="00000400000000000000" pitchFamily="2" charset="-78"/>
              </a:rPr>
              <a:t>روشهای اندازه گیری نشست</a:t>
            </a:r>
            <a:endParaRPr lang="en-US" sz="2800" b="1" dirty="0">
              <a:cs typeface="B Nazanin" panose="00000400000000000000" pitchFamily="2" charset="-78"/>
            </a:endParaRPr>
          </a:p>
        </p:txBody>
      </p:sp>
      <p:graphicFrame>
        <p:nvGraphicFramePr>
          <p:cNvPr id="8" name="Diagram 7"/>
          <p:cNvGraphicFramePr/>
          <p:nvPr>
            <p:extLst>
              <p:ext uri="{D42A27DB-BD31-4B8C-83A1-F6EECF244321}">
                <p14:modId xmlns:p14="http://schemas.microsoft.com/office/powerpoint/2010/main" val="243798041"/>
              </p:ext>
            </p:extLst>
          </p:nvPr>
        </p:nvGraphicFramePr>
        <p:xfrm>
          <a:off x="351785" y="3444143"/>
          <a:ext cx="11230378" cy="30522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73182540"/>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7967" y="363347"/>
            <a:ext cx="4673074" cy="584775"/>
          </a:xfrm>
          <a:prstGeom prst="rect">
            <a:avLst/>
          </a:prstGeom>
        </p:spPr>
        <p:txBody>
          <a:bodyPr wrap="none">
            <a:spAutoFit/>
          </a:bodyPr>
          <a:lstStyle/>
          <a:p>
            <a:r>
              <a:rPr lang="de-AT" altLang="en-US" sz="3200" b="1" i="1" dirty="0" smtClean="0">
                <a:solidFill>
                  <a:srgbClr val="FF0000"/>
                </a:solidFill>
                <a:latin typeface="Times New Roman" panose="02020603050405020304" pitchFamily="18" charset="0"/>
                <a:cs typeface="Times New Roman" panose="02020603050405020304" pitchFamily="18" charset="0"/>
              </a:rPr>
              <a:t>Extensometer</a:t>
            </a:r>
            <a:r>
              <a:rPr lang="de-AT" altLang="en-US" sz="3200" b="1" i="1" dirty="0" smtClean="0">
                <a:solidFill>
                  <a:srgbClr val="FFFF00"/>
                </a:solidFill>
                <a:latin typeface="Verdana" panose="020B0604030504040204" pitchFamily="34" charset="0"/>
              </a:rPr>
              <a:t> </a:t>
            </a:r>
            <a:r>
              <a:rPr lang="fa-IR" altLang="en-US" sz="3200" b="1" dirty="0">
                <a:solidFill>
                  <a:srgbClr val="FFFF00"/>
                </a:solidFill>
                <a:latin typeface="Verdana" panose="020B0604030504040204" pitchFamily="34" charset="0"/>
                <a:cs typeface="B Nazanin" panose="00000400000000000000" pitchFamily="2" charset="-78"/>
              </a:rPr>
              <a:t>(کشیدگی سنج)</a:t>
            </a:r>
            <a:endParaRPr lang="en-US" sz="3200" dirty="0">
              <a:solidFill>
                <a:srgbClr val="FFFF00"/>
              </a:solidFill>
              <a:cs typeface="B Nazanin" panose="00000400000000000000" pitchFamily="2" charset="-78"/>
            </a:endParaRPr>
          </a:p>
        </p:txBody>
      </p:sp>
      <p:sp>
        <p:nvSpPr>
          <p:cNvPr id="5" name="Rectangle 4"/>
          <p:cNvSpPr/>
          <p:nvPr/>
        </p:nvSpPr>
        <p:spPr>
          <a:xfrm>
            <a:off x="3417607" y="1408207"/>
            <a:ext cx="7843292" cy="769441"/>
          </a:xfrm>
          <a:prstGeom prst="rect">
            <a:avLst/>
          </a:prstGeom>
        </p:spPr>
        <p:txBody>
          <a:bodyPr wrap="square">
            <a:spAutoFit/>
          </a:bodyPr>
          <a:lstStyle/>
          <a:p>
            <a:pPr marL="342900" indent="-342900" algn="just" rtl="1">
              <a:buFont typeface="Wingdings" panose="05000000000000000000" pitchFamily="2" charset="2"/>
              <a:buChar char="ü"/>
            </a:pPr>
            <a:r>
              <a:rPr lang="fa-IR" sz="2200" b="1" dirty="0" smtClean="0">
                <a:solidFill>
                  <a:schemeClr val="bg1"/>
                </a:solidFill>
                <a:cs typeface="B Nazanin" panose="00000400000000000000" pitchFamily="2" charset="-78"/>
              </a:rPr>
              <a:t>به </a:t>
            </a:r>
            <a:r>
              <a:rPr lang="fa-IR" sz="2200" b="1" dirty="0">
                <a:solidFill>
                  <a:schemeClr val="bg1"/>
                </a:solidFill>
                <a:cs typeface="B Nazanin" panose="00000400000000000000" pitchFamily="2" charset="-78"/>
              </a:rPr>
              <a:t>منظور اندازه گیری </a:t>
            </a:r>
            <a:r>
              <a:rPr lang="fa-IR" sz="2200" b="1" dirty="0">
                <a:solidFill>
                  <a:srgbClr val="FFFF00"/>
                </a:solidFill>
                <a:cs typeface="B Nazanin" panose="00000400000000000000" pitchFamily="2" charset="-78"/>
              </a:rPr>
              <a:t>جابه جایی شعاعی </a:t>
            </a:r>
            <a:r>
              <a:rPr lang="fa-IR" sz="2200" b="1" dirty="0">
                <a:solidFill>
                  <a:schemeClr val="bg1"/>
                </a:solidFill>
                <a:cs typeface="B Nazanin" panose="00000400000000000000" pitchFamily="2" charset="-78"/>
              </a:rPr>
              <a:t>در فضاهای </a:t>
            </a:r>
            <a:r>
              <a:rPr lang="fa-IR" sz="2200" b="1" dirty="0" smtClean="0">
                <a:solidFill>
                  <a:schemeClr val="bg1"/>
                </a:solidFill>
                <a:cs typeface="B Nazanin" panose="00000400000000000000" pitchFamily="2" charset="-78"/>
              </a:rPr>
              <a:t>زیرزمینی </a:t>
            </a:r>
            <a:r>
              <a:rPr lang="fa-IR" sz="2200" b="1" dirty="0">
                <a:solidFill>
                  <a:schemeClr val="bg1"/>
                </a:solidFill>
                <a:cs typeface="B Nazanin" panose="00000400000000000000" pitchFamily="2" charset="-78"/>
              </a:rPr>
              <a:t>مثل </a:t>
            </a:r>
            <a:r>
              <a:rPr lang="fa-IR" sz="2200" b="1" dirty="0">
                <a:solidFill>
                  <a:srgbClr val="FFFF00"/>
                </a:solidFill>
                <a:cs typeface="B Nazanin" panose="00000400000000000000" pitchFamily="2" charset="-78"/>
              </a:rPr>
              <a:t>مغار ها و تونل ها </a:t>
            </a:r>
            <a:r>
              <a:rPr lang="fa-IR" sz="2200" b="1" dirty="0">
                <a:solidFill>
                  <a:schemeClr val="bg1"/>
                </a:solidFill>
                <a:cs typeface="B Nazanin" panose="00000400000000000000" pitchFamily="2" charset="-78"/>
              </a:rPr>
              <a:t>و </a:t>
            </a:r>
            <a:r>
              <a:rPr lang="fa-IR" sz="2200" b="1" dirty="0">
                <a:solidFill>
                  <a:srgbClr val="FFFF00"/>
                </a:solidFill>
                <a:cs typeface="B Nazanin" panose="00000400000000000000" pitchFamily="2" charset="-78"/>
              </a:rPr>
              <a:t>تکیه گاه ها </a:t>
            </a:r>
            <a:r>
              <a:rPr lang="fa-IR" sz="2200" b="1" dirty="0">
                <a:solidFill>
                  <a:schemeClr val="bg1"/>
                </a:solidFill>
                <a:cs typeface="B Nazanin" panose="00000400000000000000" pitchFamily="2" charset="-78"/>
              </a:rPr>
              <a:t>استفاده میشود.</a:t>
            </a:r>
          </a:p>
        </p:txBody>
      </p:sp>
      <p:sp>
        <p:nvSpPr>
          <p:cNvPr id="6" name="Rectangle 5"/>
          <p:cNvSpPr/>
          <p:nvPr/>
        </p:nvSpPr>
        <p:spPr>
          <a:xfrm>
            <a:off x="3417607" y="2405102"/>
            <a:ext cx="7843292" cy="769441"/>
          </a:xfrm>
          <a:prstGeom prst="rect">
            <a:avLst/>
          </a:prstGeom>
        </p:spPr>
        <p:txBody>
          <a:bodyPr wrap="square">
            <a:spAutoFit/>
          </a:bodyPr>
          <a:lstStyle/>
          <a:p>
            <a:pPr marL="342900" indent="-342900" algn="just" rtl="1">
              <a:buFont typeface="Wingdings" panose="05000000000000000000" pitchFamily="2" charset="2"/>
              <a:buChar char="ü"/>
            </a:pPr>
            <a:r>
              <a:rPr lang="fa-IR" sz="2200" b="1" dirty="0">
                <a:solidFill>
                  <a:schemeClr val="bg1"/>
                </a:solidFill>
                <a:cs typeface="B Nazanin" panose="00000400000000000000" pitchFamily="2" charset="-78"/>
              </a:rPr>
              <a:t>اکستنسومترهای میله برای مانیتورینگ </a:t>
            </a:r>
            <a:r>
              <a:rPr lang="fa-IR" sz="2200" b="1" dirty="0">
                <a:solidFill>
                  <a:srgbClr val="FFFF00"/>
                </a:solidFill>
                <a:cs typeface="B Nazanin" panose="00000400000000000000" pitchFamily="2" charset="-78"/>
              </a:rPr>
              <a:t>نشست در پی ها، نشست در بالای </a:t>
            </a:r>
            <a:r>
              <a:rPr lang="fa-IR" sz="2200" b="1" dirty="0" smtClean="0">
                <a:solidFill>
                  <a:srgbClr val="FFFF00"/>
                </a:solidFill>
                <a:cs typeface="B Nazanin" panose="00000400000000000000" pitchFamily="2" charset="-78"/>
              </a:rPr>
              <a:t>تونلها </a:t>
            </a:r>
            <a:r>
              <a:rPr lang="fa-IR" sz="2200" b="1" dirty="0">
                <a:solidFill>
                  <a:srgbClr val="FFFF00"/>
                </a:solidFill>
                <a:cs typeface="B Nazanin" panose="00000400000000000000" pitchFamily="2" charset="-78"/>
              </a:rPr>
              <a:t>، </a:t>
            </a:r>
            <a:endParaRPr lang="fa-IR" sz="2200" b="1" dirty="0" smtClean="0">
              <a:solidFill>
                <a:srgbClr val="FFFF00"/>
              </a:solidFill>
              <a:cs typeface="B Nazanin" panose="00000400000000000000" pitchFamily="2" charset="-78"/>
            </a:endParaRPr>
          </a:p>
          <a:p>
            <a:pPr algn="r" rtl="1"/>
            <a:r>
              <a:rPr lang="fa-IR" sz="2200" b="1" dirty="0">
                <a:solidFill>
                  <a:srgbClr val="FFFF00"/>
                </a:solidFill>
                <a:cs typeface="B Nazanin" panose="00000400000000000000" pitchFamily="2" charset="-78"/>
              </a:rPr>
              <a:t> </a:t>
            </a:r>
            <a:r>
              <a:rPr lang="fa-IR" sz="2200" b="1" dirty="0" smtClean="0">
                <a:solidFill>
                  <a:srgbClr val="FFFF00"/>
                </a:solidFill>
                <a:cs typeface="B Nazanin" panose="00000400000000000000" pitchFamily="2" charset="-78"/>
              </a:rPr>
              <a:t>   </a:t>
            </a:r>
            <a:r>
              <a:rPr lang="fa-IR" sz="2200" b="1" dirty="0" smtClean="0">
                <a:solidFill>
                  <a:srgbClr val="FFFF00"/>
                </a:solidFill>
                <a:cs typeface="B Nazanin" panose="00000400000000000000" pitchFamily="2" charset="-78"/>
              </a:rPr>
              <a:t>جابه </a:t>
            </a:r>
            <a:r>
              <a:rPr lang="fa-IR" sz="2200" b="1" dirty="0">
                <a:solidFill>
                  <a:srgbClr val="FFFF00"/>
                </a:solidFill>
                <a:cs typeface="B Nazanin" panose="00000400000000000000" pitchFamily="2" charset="-78"/>
              </a:rPr>
              <a:t>جایی ساختار های حائل </a:t>
            </a:r>
            <a:r>
              <a:rPr lang="fa-IR" sz="2200" b="1" dirty="0">
                <a:solidFill>
                  <a:schemeClr val="bg1"/>
                </a:solidFill>
                <a:cs typeface="B Nazanin" panose="00000400000000000000" pitchFamily="2" charset="-78"/>
              </a:rPr>
              <a:t>و</a:t>
            </a:r>
            <a:r>
              <a:rPr lang="fa-IR" sz="2200" b="1" dirty="0">
                <a:solidFill>
                  <a:srgbClr val="FFFF00"/>
                </a:solidFill>
                <a:cs typeface="B Nazanin" panose="00000400000000000000" pitchFamily="2" charset="-78"/>
              </a:rPr>
              <a:t> تغییر  شکل فضاهای زیر زمینی </a:t>
            </a:r>
            <a:r>
              <a:rPr lang="fa-IR" sz="2200" b="1" dirty="0">
                <a:solidFill>
                  <a:schemeClr val="bg1"/>
                </a:solidFill>
                <a:latin typeface="Modern No. 20" panose="02070704070505020303" pitchFamily="18" charset="0"/>
                <a:cs typeface="B Nazanin" panose="00000400000000000000" pitchFamily="2" charset="-78"/>
              </a:rPr>
              <a:t>استفاده میشود.</a:t>
            </a:r>
          </a:p>
        </p:txBody>
      </p:sp>
      <p:sp>
        <p:nvSpPr>
          <p:cNvPr id="7" name="Rectangle 6"/>
          <p:cNvSpPr/>
          <p:nvPr/>
        </p:nvSpPr>
        <p:spPr>
          <a:xfrm>
            <a:off x="3417607" y="3253285"/>
            <a:ext cx="7843292" cy="769441"/>
          </a:xfrm>
          <a:prstGeom prst="rect">
            <a:avLst/>
          </a:prstGeom>
        </p:spPr>
        <p:txBody>
          <a:bodyPr wrap="square">
            <a:spAutoFit/>
          </a:bodyPr>
          <a:lstStyle/>
          <a:p>
            <a:pPr marL="342900" indent="-342900" algn="r" rtl="1">
              <a:buFont typeface="Wingdings" panose="05000000000000000000" pitchFamily="2" charset="2"/>
              <a:buChar char="ü"/>
            </a:pPr>
            <a:r>
              <a:rPr lang="fa-IR" sz="2200" b="1" dirty="0">
                <a:solidFill>
                  <a:schemeClr val="bg1"/>
                </a:solidFill>
                <a:latin typeface="Modern No. 20" panose="02070704070505020303" pitchFamily="18" charset="0"/>
                <a:cs typeface="B Nazanin" panose="00000400000000000000" pitchFamily="2" charset="-78"/>
              </a:rPr>
              <a:t>اکستنسومترهای مغناطیسیی  برای </a:t>
            </a:r>
            <a:r>
              <a:rPr lang="fa-IR" sz="2200" b="1" dirty="0">
                <a:solidFill>
                  <a:srgbClr val="FFFF00"/>
                </a:solidFill>
                <a:latin typeface="Modern No. 20" panose="02070704070505020303" pitchFamily="18" charset="0"/>
                <a:cs typeface="B Nazanin" panose="00000400000000000000" pitchFamily="2" charset="-78"/>
              </a:rPr>
              <a:t>مانتورینگ نشست و جابه جایی در حین حفاری، فونداسیون ها، سد ها و خاکریزها</a:t>
            </a:r>
            <a:r>
              <a:rPr lang="fa-IR" sz="2200" b="1" dirty="0">
                <a:solidFill>
                  <a:schemeClr val="bg1"/>
                </a:solidFill>
                <a:latin typeface="Modern No. 20" panose="02070704070505020303" pitchFamily="18" charset="0"/>
                <a:cs typeface="B Nazanin" panose="00000400000000000000" pitchFamily="2" charset="-78"/>
              </a:rPr>
              <a:t> استفاده میشود.</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0654" y="4163023"/>
            <a:ext cx="2995719" cy="2429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211077" y="363347"/>
            <a:ext cx="2956010" cy="44501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619" y="4093838"/>
            <a:ext cx="3465535" cy="25991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71116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6010" y="184432"/>
            <a:ext cx="9244208" cy="4431983"/>
          </a:xfrm>
          <a:prstGeom prst="rect">
            <a:avLst/>
          </a:prstGeom>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Extensometers </a:t>
            </a:r>
            <a:r>
              <a:rPr lang="en-US" sz="2400" b="1" dirty="0">
                <a:solidFill>
                  <a:schemeClr val="bg1"/>
                </a:solidFill>
                <a:latin typeface="Times New Roman" panose="02020603050405020304" pitchFamily="18" charset="0"/>
                <a:cs typeface="Times New Roman" panose="02020603050405020304" pitchFamily="18" charset="0"/>
              </a:rPr>
              <a:t>are used to measure movements </a:t>
            </a:r>
            <a:r>
              <a:rPr lang="en-US" sz="2400" b="1" dirty="0">
                <a:solidFill>
                  <a:srgbClr val="FFFF00"/>
                </a:solidFill>
                <a:latin typeface="Times New Roman" panose="02020603050405020304" pitchFamily="18" charset="0"/>
                <a:cs typeface="Times New Roman" panose="02020603050405020304" pitchFamily="18" charset="0"/>
              </a:rPr>
              <a:t>of soil and rock along a single axis. </a:t>
            </a:r>
            <a:r>
              <a:rPr lang="fa-IR" sz="2400" b="1" dirty="0">
                <a:solidFill>
                  <a:srgbClr val="FFFF00"/>
                </a:solidFill>
                <a:latin typeface="Times New Roman" panose="02020603050405020304" pitchFamily="18" charset="0"/>
                <a:cs typeface="Times New Roman" panose="02020603050405020304" pitchFamily="18" charset="0"/>
              </a:rPr>
              <a:t> </a:t>
            </a:r>
            <a:r>
              <a:rPr lang="en-US" sz="2400" b="1" dirty="0" smtClean="0">
                <a:solidFill>
                  <a:schemeClr val="bg1"/>
                </a:solidFill>
                <a:latin typeface="Times New Roman" panose="02020603050405020304" pitchFamily="18" charset="0"/>
                <a:cs typeface="Times New Roman" panose="02020603050405020304" pitchFamily="18" charset="0"/>
              </a:rPr>
              <a:t>Applications </a:t>
            </a:r>
            <a:r>
              <a:rPr lang="en-US" sz="2400" b="1" dirty="0">
                <a:solidFill>
                  <a:schemeClr val="bg1"/>
                </a:solidFill>
                <a:latin typeface="Times New Roman" panose="02020603050405020304" pitchFamily="18" charset="0"/>
                <a:cs typeface="Times New Roman" panose="02020603050405020304" pitchFamily="18" charset="0"/>
              </a:rPr>
              <a:t>for extensometers include:</a:t>
            </a:r>
          </a:p>
          <a:p>
            <a:endParaRPr lang="en-US" sz="2400" dirty="0">
              <a:solidFill>
                <a:schemeClr val="bg1"/>
              </a:solidFill>
              <a:latin typeface="Times New Roman" panose="02020603050405020304" pitchFamily="18" charset="0"/>
              <a:cs typeface="Times New Roman" panose="02020603050405020304" pitchFamily="18" charset="0"/>
            </a:endParaRP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settlement in </a:t>
            </a:r>
            <a:r>
              <a:rPr lang="en-US" sz="2000" b="1" dirty="0">
                <a:solidFill>
                  <a:srgbClr val="FFFF00"/>
                </a:solidFill>
                <a:latin typeface="Times New Roman" panose="02020603050405020304" pitchFamily="18" charset="0"/>
                <a:cs typeface="Times New Roman" panose="02020603050405020304" pitchFamily="18" charset="0"/>
              </a:rPr>
              <a:t>excavations, foundations, and embankments</a:t>
            </a:r>
            <a:r>
              <a:rPr lang="en-US" dirty="0">
                <a:solidFill>
                  <a:schemeClr val="bg1"/>
                </a:solidFill>
                <a:latin typeface="Times New Roman" panose="02020603050405020304" pitchFamily="18" charset="0"/>
                <a:cs typeface="Times New Roman" panose="02020603050405020304" pitchFamily="18" charset="0"/>
              </a:rPr>
              <a:t>.</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subsidence above </a:t>
            </a:r>
            <a:r>
              <a:rPr lang="en-US" sz="2000" b="1" dirty="0">
                <a:solidFill>
                  <a:srgbClr val="FFFF00"/>
                </a:solidFill>
                <a:latin typeface="Times New Roman" panose="02020603050405020304" pitchFamily="18" charset="0"/>
                <a:cs typeface="Times New Roman" panose="02020603050405020304" pitchFamily="18" charset="0"/>
              </a:rPr>
              <a:t>mines and tunnels</a:t>
            </a:r>
            <a:r>
              <a:rPr lang="en-US" dirty="0">
                <a:solidFill>
                  <a:schemeClr val="bg1"/>
                </a:solidFill>
                <a:latin typeface="Times New Roman" panose="02020603050405020304" pitchFamily="18" charset="0"/>
                <a:cs typeface="Times New Roman" panose="02020603050405020304" pitchFamily="18" charset="0"/>
              </a:rPr>
              <a:t>.</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movements in </a:t>
            </a:r>
            <a:r>
              <a:rPr lang="en-US" sz="2000" b="1" dirty="0">
                <a:solidFill>
                  <a:srgbClr val="FFFF00"/>
                </a:solidFill>
                <a:latin typeface="Times New Roman" panose="02020603050405020304" pitchFamily="18" charset="0"/>
                <a:cs typeface="Times New Roman" panose="02020603050405020304" pitchFamily="18" charset="0"/>
              </a:rPr>
              <a:t>rock slides, walls, and abutments.</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a:t>
            </a:r>
            <a:r>
              <a:rPr lang="en-US" sz="2000" b="1" dirty="0">
                <a:solidFill>
                  <a:srgbClr val="FFFF00"/>
                </a:solidFill>
                <a:latin typeface="Times New Roman" panose="02020603050405020304" pitchFamily="18" charset="0"/>
                <a:cs typeface="Times New Roman" panose="02020603050405020304" pitchFamily="18" charset="0"/>
              </a:rPr>
              <a:t>consolidation</a:t>
            </a:r>
            <a:r>
              <a:rPr lang="en-US" b="1"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of soil under </a:t>
            </a:r>
            <a:r>
              <a:rPr lang="en-US" dirty="0">
                <a:solidFill>
                  <a:srgbClr val="FFFF00"/>
                </a:solidFill>
                <a:latin typeface="Times New Roman" panose="02020603050405020304" pitchFamily="18" charset="0"/>
                <a:cs typeface="Times New Roman" panose="02020603050405020304" pitchFamily="18" charset="0"/>
              </a:rPr>
              <a:t>embankments</a:t>
            </a:r>
            <a:r>
              <a:rPr lang="en-US" dirty="0">
                <a:solidFill>
                  <a:schemeClr val="bg1"/>
                </a:solidFill>
                <a:latin typeface="Times New Roman" panose="02020603050405020304" pitchFamily="18" charset="0"/>
                <a:cs typeface="Times New Roman" panose="02020603050405020304" pitchFamily="18" charset="0"/>
              </a:rPr>
              <a:t> and </a:t>
            </a:r>
            <a:r>
              <a:rPr lang="en-US" dirty="0">
                <a:solidFill>
                  <a:srgbClr val="FFFF00"/>
                </a:solidFill>
                <a:latin typeface="Times New Roman" panose="02020603050405020304" pitchFamily="18" charset="0"/>
                <a:cs typeface="Times New Roman" panose="02020603050405020304" pitchFamily="18" charset="0"/>
              </a:rPr>
              <a:t>surcharges</a:t>
            </a:r>
            <a:r>
              <a:rPr lang="en-US" dirty="0">
                <a:solidFill>
                  <a:schemeClr val="bg1"/>
                </a:solidFill>
                <a:latin typeface="Times New Roman" panose="02020603050405020304" pitchFamily="18" charset="0"/>
                <a:cs typeface="Times New Roman" panose="02020603050405020304" pitchFamily="18" charset="0"/>
              </a:rPr>
              <a:t>.</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a:t>
            </a:r>
            <a:r>
              <a:rPr lang="en-US" sz="2000" b="1" dirty="0">
                <a:solidFill>
                  <a:srgbClr val="FFFF00"/>
                </a:solidFill>
                <a:latin typeface="Times New Roman" panose="02020603050405020304" pitchFamily="18" charset="0"/>
                <a:cs typeface="Times New Roman" panose="02020603050405020304" pitchFamily="18" charset="0"/>
              </a:rPr>
              <a:t>compression</a:t>
            </a:r>
            <a:r>
              <a:rPr lang="en-US" b="1"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of piles and soil under piles.</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a:t>
            </a:r>
            <a:r>
              <a:rPr lang="en-US" sz="2000" b="1" dirty="0">
                <a:solidFill>
                  <a:srgbClr val="FFFF00"/>
                </a:solidFill>
                <a:latin typeface="Times New Roman" panose="02020603050405020304" pitchFamily="18" charset="0"/>
                <a:cs typeface="Times New Roman" panose="02020603050405020304" pitchFamily="18" charset="0"/>
              </a:rPr>
              <a:t>spread</a:t>
            </a:r>
            <a:r>
              <a:rPr lang="en-US" b="1"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in embankments.</a:t>
            </a:r>
          </a:p>
          <a:p>
            <a:pPr marL="342900" indent="-342900">
              <a:lnSpc>
                <a:spcPct val="150000"/>
              </a:lnSpc>
              <a:buFont typeface="Wingdings" panose="05000000000000000000" pitchFamily="2" charset="2"/>
              <a:buChar char="ü"/>
            </a:pPr>
            <a:r>
              <a:rPr lang="en-US" dirty="0">
                <a:solidFill>
                  <a:schemeClr val="bg1"/>
                </a:solidFill>
                <a:latin typeface="Times New Roman" panose="02020603050405020304" pitchFamily="18" charset="0"/>
                <a:cs typeface="Times New Roman" panose="02020603050405020304" pitchFamily="18" charset="0"/>
              </a:rPr>
              <a:t>Monitoring </a:t>
            </a:r>
            <a:r>
              <a:rPr lang="en-US" sz="2000" b="1" dirty="0">
                <a:solidFill>
                  <a:srgbClr val="FFFF00"/>
                </a:solidFill>
                <a:latin typeface="Times New Roman" panose="02020603050405020304" pitchFamily="18" charset="0"/>
                <a:cs typeface="Times New Roman" panose="02020603050405020304" pitchFamily="18" charset="0"/>
              </a:rPr>
              <a:t>convergence</a:t>
            </a:r>
            <a:r>
              <a:rPr lang="en-US" dirty="0">
                <a:solidFill>
                  <a:schemeClr val="bg1"/>
                </a:solidFill>
                <a:latin typeface="Times New Roman" panose="02020603050405020304" pitchFamily="18" charset="0"/>
                <a:cs typeface="Times New Roman" panose="02020603050405020304" pitchFamily="18" charset="0"/>
              </a:rPr>
              <a:t> in underground openings, such as tunnels.</a:t>
            </a:r>
          </a:p>
        </p:txBody>
      </p:sp>
      <p:pic>
        <p:nvPicPr>
          <p:cNvPr id="5" name="Picture 4"/>
          <p:cNvPicPr>
            <a:picLocks noChangeAspect="1"/>
          </p:cNvPicPr>
          <p:nvPr/>
        </p:nvPicPr>
        <p:blipFill>
          <a:blip r:embed="rId3"/>
          <a:stretch>
            <a:fillRect/>
          </a:stretch>
        </p:blipFill>
        <p:spPr>
          <a:xfrm>
            <a:off x="8630659" y="4396636"/>
            <a:ext cx="3275982" cy="2243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8496371" y="3820531"/>
            <a:ext cx="3544561" cy="400110"/>
          </a:xfrm>
          <a:prstGeom prst="rect">
            <a:avLst/>
          </a:prstGeom>
        </p:spPr>
        <p:txBody>
          <a:bodyPr wrap="none">
            <a:spAutoFit/>
          </a:bodyPr>
          <a:lstStyle/>
          <a:p>
            <a:pPr algn="ctr" rtl="1"/>
            <a:r>
              <a:rPr lang="fa-IR" sz="2000" b="1" dirty="0">
                <a:solidFill>
                  <a:schemeClr val="bg1"/>
                </a:solidFill>
                <a:cs typeface="B Nazanin" panose="00000400000000000000" pitchFamily="2" charset="-78"/>
              </a:rPr>
              <a:t>مانیتورینگ </a:t>
            </a:r>
            <a:r>
              <a:rPr lang="fa-IR" sz="2000" b="1" dirty="0" smtClean="0">
                <a:solidFill>
                  <a:schemeClr val="bg1"/>
                </a:solidFill>
                <a:cs typeface="B Nazanin" panose="00000400000000000000" pitchFamily="2" charset="-78"/>
              </a:rPr>
              <a:t>کشیدگی سنج در </a:t>
            </a:r>
            <a:r>
              <a:rPr lang="fa-IR" sz="2000" b="1" dirty="0">
                <a:solidFill>
                  <a:schemeClr val="bg1"/>
                </a:solidFill>
                <a:cs typeface="B Nazanin" panose="00000400000000000000" pitchFamily="2" charset="-78"/>
              </a:rPr>
              <a:t>سدهای بتنی</a:t>
            </a:r>
            <a:endParaRPr lang="en-US" sz="2000" b="1" dirty="0">
              <a:solidFill>
                <a:schemeClr val="bg1"/>
              </a:solidFill>
              <a:cs typeface="B Nazanin" panose="00000400000000000000" pitchFamily="2" charset="-78"/>
            </a:endParaRPr>
          </a:p>
        </p:txBody>
      </p:sp>
      <p:pic>
        <p:nvPicPr>
          <p:cNvPr id="11" name="Picture 10"/>
          <p:cNvPicPr>
            <a:picLocks noChangeAspect="1"/>
          </p:cNvPicPr>
          <p:nvPr/>
        </p:nvPicPr>
        <p:blipFill>
          <a:blip r:embed="rId4"/>
          <a:stretch>
            <a:fillRect/>
          </a:stretch>
        </p:blipFill>
        <p:spPr>
          <a:xfrm>
            <a:off x="8467427" y="1097063"/>
            <a:ext cx="3602445" cy="25147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9068329" y="623353"/>
            <a:ext cx="2888932" cy="400110"/>
          </a:xfrm>
          <a:prstGeom prst="rect">
            <a:avLst/>
          </a:prstGeom>
        </p:spPr>
        <p:txBody>
          <a:bodyPr wrap="none">
            <a:spAutoFit/>
          </a:bodyPr>
          <a:lstStyle/>
          <a:p>
            <a:pPr algn="ctr" rtl="1"/>
            <a:r>
              <a:rPr lang="fa-IR" sz="2000" b="1" dirty="0">
                <a:solidFill>
                  <a:schemeClr val="bg1"/>
                </a:solidFill>
                <a:cs typeface="B Nazanin" panose="00000400000000000000" pitchFamily="2" charset="-78"/>
              </a:rPr>
              <a:t>مانیتورینگ کشیدگی سنج در </a:t>
            </a:r>
            <a:r>
              <a:rPr lang="fa-IR" sz="2000" b="1" dirty="0" smtClean="0">
                <a:solidFill>
                  <a:schemeClr val="bg1"/>
                </a:solidFill>
                <a:cs typeface="B Nazanin" panose="00000400000000000000" pitchFamily="2" charset="-78"/>
              </a:rPr>
              <a:t>تونل</a:t>
            </a:r>
            <a:endParaRPr lang="en-US" sz="2000" b="1" dirty="0">
              <a:solidFill>
                <a:schemeClr val="bg1"/>
              </a:solidFill>
              <a:cs typeface="B Nazanin" panose="00000400000000000000" pitchFamily="2" charset="-78"/>
            </a:endParaRPr>
          </a:p>
        </p:txBody>
      </p:sp>
      <p:pic>
        <p:nvPicPr>
          <p:cNvPr id="13" name="Picture 12"/>
          <p:cNvPicPr>
            <a:picLocks noChangeAspect="1"/>
          </p:cNvPicPr>
          <p:nvPr/>
        </p:nvPicPr>
        <p:blipFill>
          <a:blip r:embed="rId5"/>
          <a:stretch>
            <a:fillRect/>
          </a:stretch>
        </p:blipFill>
        <p:spPr>
          <a:xfrm>
            <a:off x="593127" y="4669875"/>
            <a:ext cx="2747511" cy="2038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0822" y="4652993"/>
            <a:ext cx="4018906" cy="20155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Right Arrow 14"/>
          <p:cNvSpPr/>
          <p:nvPr/>
        </p:nvSpPr>
        <p:spPr>
          <a:xfrm rot="3340788">
            <a:off x="7990243" y="4884554"/>
            <a:ext cx="1381995" cy="17657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Right Arrow 9"/>
          <p:cNvSpPr/>
          <p:nvPr/>
        </p:nvSpPr>
        <p:spPr>
          <a:xfrm rot="3340788">
            <a:off x="9359285" y="1764405"/>
            <a:ext cx="1381995" cy="17657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41291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187" y="1684898"/>
            <a:ext cx="11492249" cy="4185761"/>
          </a:xfrm>
          <a:prstGeom prst="rect">
            <a:avLst/>
          </a:prstGeom>
        </p:spPr>
        <p:txBody>
          <a:bodyPr wrap="square">
            <a:spAutoFit/>
          </a:bodyPr>
          <a:lstStyle/>
          <a:p>
            <a:endParaRPr lang="en-US" sz="2000" b="1" dirty="0">
              <a:solidFill>
                <a:schemeClr val="bg1"/>
              </a:solidFill>
              <a:latin typeface="Times New Roman" panose="02020603050405020304" pitchFamily="18" charset="0"/>
              <a:cs typeface="Times New Roman" panose="02020603050405020304" pitchFamily="18" charset="0"/>
            </a:endParaRP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400" b="1" dirty="0" smtClean="0">
                <a:solidFill>
                  <a:schemeClr val="bg1"/>
                </a:solidFill>
                <a:latin typeface="Times New Roman" panose="02020603050405020304" pitchFamily="18" charset="0"/>
                <a:cs typeface="Times New Roman" panose="02020603050405020304" pitchFamily="18" charset="0"/>
              </a:rPr>
              <a:t>Usage</a:t>
            </a:r>
            <a:endParaRPr lang="en-US" sz="2400" b="1" dirty="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in </a:t>
            </a:r>
            <a:r>
              <a:rPr lang="en-US" sz="2000" b="1" dirty="0">
                <a:solidFill>
                  <a:srgbClr val="FFFF00"/>
                </a:solidFill>
                <a:latin typeface="Times New Roman" panose="02020603050405020304" pitchFamily="18" charset="0"/>
                <a:cs typeface="Times New Roman" panose="02020603050405020304" pitchFamily="18" charset="0"/>
              </a:rPr>
              <a:t>level measurement</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used in anchor cables in </a:t>
            </a:r>
            <a:r>
              <a:rPr lang="en-US" sz="2000" b="1" dirty="0">
                <a:solidFill>
                  <a:srgbClr val="FFFF00"/>
                </a:solidFill>
                <a:latin typeface="Times New Roman" panose="02020603050405020304" pitchFamily="18" charset="0"/>
                <a:cs typeface="Times New Roman" panose="02020603050405020304" pitchFamily="18" charset="0"/>
              </a:rPr>
              <a:t>dams</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used in the </a:t>
            </a:r>
            <a:r>
              <a:rPr lang="en-US" sz="2000" b="1" dirty="0">
                <a:solidFill>
                  <a:srgbClr val="FFFF00"/>
                </a:solidFill>
                <a:latin typeface="Times New Roman" panose="02020603050405020304" pitchFamily="18" charset="0"/>
                <a:cs typeface="Times New Roman" panose="02020603050405020304" pitchFamily="18" charset="0"/>
              </a:rPr>
              <a:t>earth and agricultural sciences</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in </a:t>
            </a:r>
            <a:r>
              <a:rPr lang="en-US" sz="2000" b="1" dirty="0">
                <a:solidFill>
                  <a:srgbClr val="FFFF00"/>
                </a:solidFill>
                <a:latin typeface="Times New Roman" panose="02020603050405020304" pitchFamily="18" charset="0"/>
                <a:cs typeface="Times New Roman" panose="02020603050405020304" pitchFamily="18" charset="0"/>
              </a:rPr>
              <a:t>geotechnical</a:t>
            </a:r>
            <a:r>
              <a:rPr lang="en-US" sz="2000" b="1" dirty="0">
                <a:solidFill>
                  <a:schemeClr val="bg1"/>
                </a:solidFill>
                <a:latin typeface="Times New Roman" panose="02020603050405020304" pitchFamily="18" charset="0"/>
                <a:cs typeface="Times New Roman" panose="02020603050405020304" pitchFamily="18" charset="0"/>
              </a:rPr>
              <a:t> usage</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in </a:t>
            </a:r>
            <a:r>
              <a:rPr lang="en-US" sz="2000" b="1" dirty="0">
                <a:solidFill>
                  <a:srgbClr val="FFFF00"/>
                </a:solidFill>
                <a:latin typeface="Times New Roman" panose="02020603050405020304" pitchFamily="18" charset="0"/>
                <a:cs typeface="Times New Roman" panose="02020603050405020304" pitchFamily="18" charset="0"/>
              </a:rPr>
              <a:t>semiconductor device analysis</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in </a:t>
            </a:r>
            <a:r>
              <a:rPr lang="en-US" sz="2000" b="1" dirty="0">
                <a:solidFill>
                  <a:srgbClr val="FFFF00"/>
                </a:solidFill>
                <a:latin typeface="Times New Roman" panose="02020603050405020304" pitchFamily="18" charset="0"/>
                <a:cs typeface="Times New Roman" panose="02020603050405020304" pitchFamily="18" charset="0"/>
              </a:rPr>
              <a:t>aviation wiring maintenance</a:t>
            </a:r>
          </a:p>
        </p:txBody>
      </p:sp>
      <p:pic>
        <p:nvPicPr>
          <p:cNvPr id="5" name="Picture 4"/>
          <p:cNvPicPr>
            <a:picLocks noChangeAspect="1"/>
          </p:cNvPicPr>
          <p:nvPr/>
        </p:nvPicPr>
        <p:blipFill>
          <a:blip r:embed="rId3"/>
          <a:stretch>
            <a:fillRect/>
          </a:stretch>
        </p:blipFill>
        <p:spPr>
          <a:xfrm>
            <a:off x="5921818" y="2908613"/>
            <a:ext cx="5804472" cy="34586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6935383" y="2228416"/>
            <a:ext cx="3777343" cy="646331"/>
          </a:xfrm>
          <a:prstGeom prst="rect">
            <a:avLst/>
          </a:prstGeom>
        </p:spPr>
        <p:txBody>
          <a:bodyPr wrap="square">
            <a:spAutoFit/>
          </a:bodyPr>
          <a:lstStyle/>
          <a:p>
            <a:pPr algn="r" rtl="1"/>
            <a:r>
              <a:rPr lang="fa-IR" b="1" dirty="0" smtClean="0">
                <a:solidFill>
                  <a:schemeClr val="bg1"/>
                </a:solidFill>
                <a:cs typeface="B Nazanin" panose="00000400000000000000" pitchFamily="2" charset="-78"/>
              </a:rPr>
              <a:t>  </a:t>
            </a:r>
            <a:r>
              <a:rPr lang="en-US" b="1" dirty="0">
                <a:solidFill>
                  <a:srgbClr val="FFFF00"/>
                </a:solidFill>
                <a:latin typeface="Times New Roman" panose="02020603050405020304" pitchFamily="18" charset="0"/>
                <a:cs typeface="Times New Roman" panose="02020603050405020304" pitchFamily="18" charset="0"/>
              </a:rPr>
              <a:t>(Time Domain Reflectometry</a:t>
            </a:r>
            <a:r>
              <a:rPr lang="en-US" b="1" dirty="0" smtClean="0">
                <a:solidFill>
                  <a:srgbClr val="FFFF00"/>
                </a:solidFill>
                <a:latin typeface="Times New Roman" panose="02020603050405020304" pitchFamily="18" charset="0"/>
                <a:cs typeface="Times New Roman" panose="02020603050405020304" pitchFamily="18" charset="0"/>
              </a:rPr>
              <a:t>)</a:t>
            </a:r>
            <a:r>
              <a:rPr lang="fa-IR" b="1" dirty="0" smtClean="0">
                <a:solidFill>
                  <a:srgbClr val="FFFF00"/>
                </a:solidFill>
                <a:latin typeface="Times New Roman" panose="02020603050405020304" pitchFamily="18" charset="0"/>
                <a:cs typeface="Times New Roman" panose="02020603050405020304" pitchFamily="18" charset="0"/>
              </a:rPr>
              <a:t> </a:t>
            </a:r>
            <a:r>
              <a:rPr lang="en-US" b="1" dirty="0">
                <a:solidFill>
                  <a:srgbClr val="FFFF00"/>
                </a:solidFill>
                <a:latin typeface="Times New Roman" panose="02020603050405020304" pitchFamily="18" charset="0"/>
                <a:cs typeface="Times New Roman" panose="02020603050405020304" pitchFamily="18" charset="0"/>
              </a:rPr>
              <a:t>TDR</a:t>
            </a:r>
          </a:p>
          <a:p>
            <a:pPr algn="r" rtl="1"/>
            <a:endParaRPr lang="en-US" b="1" dirty="0">
              <a:solidFill>
                <a:srgbClr val="FFFF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3694660" y="251965"/>
            <a:ext cx="4928785" cy="461665"/>
          </a:xfrm>
          <a:prstGeom prst="rect">
            <a:avLst/>
          </a:prstGeom>
        </p:spPr>
        <p:txBody>
          <a:bodyPr wrap="none">
            <a:spAutoFit/>
          </a:bodyPr>
          <a:lstStyle/>
          <a:p>
            <a:pPr algn="r" rtl="1"/>
            <a:r>
              <a:rPr lang="fa-IR" sz="2400" b="1" dirty="0">
                <a:solidFill>
                  <a:srgbClr val="FF0000"/>
                </a:solidFill>
                <a:cs typeface="B Nazanin" panose="00000400000000000000" pitchFamily="2" charset="-78"/>
              </a:rPr>
              <a:t> </a:t>
            </a:r>
            <a:r>
              <a:rPr lang="en-US" sz="2400" b="1" dirty="0">
                <a:solidFill>
                  <a:srgbClr val="FF0000"/>
                </a:solidFill>
                <a:latin typeface="Times New Roman" panose="02020603050405020304" pitchFamily="18" charset="0"/>
                <a:cs typeface="Times New Roman" panose="02020603050405020304" pitchFamily="18" charset="0"/>
              </a:rPr>
              <a:t>(Time Domain Reflectometry)</a:t>
            </a:r>
            <a:r>
              <a:rPr lang="fa-IR" sz="2400" b="1" dirty="0">
                <a:solidFill>
                  <a:srgbClr val="FF0000"/>
                </a:solidFill>
                <a:latin typeface="Times New Roman" panose="02020603050405020304" pitchFamily="18" charset="0"/>
                <a:cs typeface="Times New Roman" panose="02020603050405020304" pitchFamily="18" charset="0"/>
              </a:rPr>
              <a:t> </a:t>
            </a:r>
            <a:r>
              <a:rPr lang="en-US" sz="2400" b="1" dirty="0">
                <a:solidFill>
                  <a:srgbClr val="FF0000"/>
                </a:solidFill>
                <a:latin typeface="Times New Roman" panose="02020603050405020304" pitchFamily="18" charset="0"/>
                <a:cs typeface="Times New Roman" panose="02020603050405020304" pitchFamily="18" charset="0"/>
              </a:rPr>
              <a:t>TDR</a:t>
            </a:r>
          </a:p>
        </p:txBody>
      </p:sp>
      <p:sp>
        <p:nvSpPr>
          <p:cNvPr id="3" name="Rectangle 2"/>
          <p:cNvSpPr/>
          <p:nvPr/>
        </p:nvSpPr>
        <p:spPr>
          <a:xfrm>
            <a:off x="487187" y="1189720"/>
            <a:ext cx="11492249" cy="707886"/>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In recent years time domain Reflectometry </a:t>
            </a:r>
            <a:r>
              <a:rPr lang="en-US" sz="2000" b="1" dirty="0">
                <a:solidFill>
                  <a:srgbClr val="FFFF00"/>
                </a:solidFill>
                <a:latin typeface="Times New Roman" panose="02020603050405020304" pitchFamily="18" charset="0"/>
                <a:cs typeface="Times New Roman" panose="02020603050405020304" pitchFamily="18" charset="0"/>
              </a:rPr>
              <a:t>(TDR) </a:t>
            </a:r>
            <a:r>
              <a:rPr lang="en-US" sz="2000" b="1" dirty="0">
                <a:solidFill>
                  <a:schemeClr val="bg1"/>
                </a:solidFill>
                <a:latin typeface="Times New Roman" panose="02020603050405020304" pitchFamily="18" charset="0"/>
                <a:cs typeface="Times New Roman" panose="02020603050405020304" pitchFamily="18" charset="0"/>
              </a:rPr>
              <a:t>has been introduced as a new system for </a:t>
            </a:r>
            <a:r>
              <a:rPr lang="en-US" sz="2000" b="1" dirty="0">
                <a:solidFill>
                  <a:srgbClr val="FFFF00"/>
                </a:solidFill>
                <a:latin typeface="Times New Roman" panose="02020603050405020304" pitchFamily="18" charset="0"/>
                <a:cs typeface="Times New Roman" panose="02020603050405020304" pitchFamily="18" charset="0"/>
              </a:rPr>
              <a:t>subsurface deformation</a:t>
            </a:r>
            <a:r>
              <a:rPr lang="en-US" sz="2000" b="1" dirty="0">
                <a:solidFill>
                  <a:schemeClr val="bg1"/>
                </a:solidFill>
                <a:latin typeface="Times New Roman" panose="02020603050405020304" pitchFamily="18" charset="0"/>
                <a:cs typeface="Times New Roman" panose="02020603050405020304" pitchFamily="18" charset="0"/>
              </a:rPr>
              <a:t> monitoring in boreholes. </a:t>
            </a:r>
          </a:p>
        </p:txBody>
      </p:sp>
    </p:spTree>
    <p:extLst>
      <p:ext uri="{BB962C8B-B14F-4D97-AF65-F5344CB8AC3E}">
        <p14:creationId xmlns:p14="http://schemas.microsoft.com/office/powerpoint/2010/main" val="1023876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62130" y="426822"/>
            <a:ext cx="9144000" cy="1323439"/>
          </a:xfrm>
          <a:prstGeom prst="rect">
            <a:avLst/>
          </a:prstGeom>
        </p:spPr>
        <p:txBody>
          <a:bodyPr wrap="square">
            <a:spAutoFit/>
          </a:bodyPr>
          <a:lstStyle/>
          <a:p>
            <a:pPr algn="ctr"/>
            <a:r>
              <a:rPr lang="pt-BR" sz="2000" b="1" dirty="0" smtClean="0">
                <a:solidFill>
                  <a:srgbClr val="FFFF00"/>
                </a:solidFill>
                <a:latin typeface="Times New Roman" panose="02020603050405020304" pitchFamily="18" charset="0"/>
                <a:cs typeface="Times New Roman" panose="02020603050405020304" pitchFamily="18" charset="0"/>
              </a:rPr>
              <a:t>TDR</a:t>
            </a:r>
            <a:r>
              <a:rPr lang="pt-BR" sz="2000" b="1" dirty="0" smtClean="0">
                <a:solidFill>
                  <a:srgbClr val="FF0000"/>
                </a:solidFill>
                <a:latin typeface="Times New Roman" panose="02020603050405020304" pitchFamily="18" charset="0"/>
                <a:cs typeface="Times New Roman" panose="02020603050405020304" pitchFamily="18" charset="0"/>
              </a:rPr>
              <a:t> </a:t>
            </a:r>
            <a:r>
              <a:rPr lang="pt-BR" sz="2000" b="1" dirty="0" smtClean="0">
                <a:solidFill>
                  <a:srgbClr val="C00000"/>
                </a:solidFill>
                <a:latin typeface="Times New Roman" panose="02020603050405020304" pitchFamily="18" charset="0"/>
                <a:cs typeface="Times New Roman" panose="02020603050405020304" pitchFamily="18" charset="0"/>
              </a:rPr>
              <a:t>MONITORING </a:t>
            </a:r>
            <a:r>
              <a:rPr lang="pt-BR" sz="2000" b="1" dirty="0">
                <a:solidFill>
                  <a:srgbClr val="C00000"/>
                </a:solidFill>
                <a:latin typeface="Times New Roman" panose="02020603050405020304" pitchFamily="18" charset="0"/>
                <a:cs typeface="Times New Roman" panose="02020603050405020304" pitchFamily="18" charset="0"/>
              </a:rPr>
              <a:t>AS </a:t>
            </a:r>
            <a:r>
              <a:rPr lang="pt-BR" sz="2000" b="1" dirty="0" smtClean="0">
                <a:solidFill>
                  <a:srgbClr val="C00000"/>
                </a:solidFill>
                <a:latin typeface="Times New Roman" panose="02020603050405020304" pitchFamily="18" charset="0"/>
                <a:cs typeface="Times New Roman" panose="02020603050405020304" pitchFamily="18" charset="0"/>
              </a:rPr>
              <a:t>A COMPONENT </a:t>
            </a:r>
            <a:r>
              <a:rPr lang="pt-BR" sz="2000" b="1" dirty="0">
                <a:solidFill>
                  <a:srgbClr val="C00000"/>
                </a:solidFill>
                <a:latin typeface="Times New Roman" panose="02020603050405020304" pitchFamily="18" charset="0"/>
                <a:cs typeface="Times New Roman" panose="02020603050405020304" pitchFamily="18" charset="0"/>
              </a:rPr>
              <a:t>OF </a:t>
            </a:r>
            <a:r>
              <a:rPr lang="pt-BR" sz="2000" b="1" dirty="0" smtClean="0">
                <a:solidFill>
                  <a:srgbClr val="FFFF00"/>
                </a:solidFill>
                <a:latin typeface="Times New Roman" panose="02020603050405020304" pitchFamily="18" charset="0"/>
                <a:cs typeface="Times New Roman" panose="02020603050405020304" pitchFamily="18" charset="0"/>
              </a:rPr>
              <a:t>SUBSIDENCE</a:t>
            </a:r>
            <a:r>
              <a:rPr lang="pt-BR" sz="2000" b="1" dirty="0" smtClean="0">
                <a:solidFill>
                  <a:srgbClr val="FF0000"/>
                </a:solidFill>
                <a:latin typeface="Times New Roman" panose="02020603050405020304" pitchFamily="18" charset="0"/>
                <a:cs typeface="Times New Roman" panose="02020603050405020304" pitchFamily="18" charset="0"/>
              </a:rPr>
              <a:t> </a:t>
            </a:r>
            <a:r>
              <a:rPr lang="pt-BR" sz="2000" b="1" dirty="0" smtClean="0">
                <a:solidFill>
                  <a:srgbClr val="C00000"/>
                </a:solidFill>
                <a:latin typeface="Times New Roman" panose="02020603050405020304" pitchFamily="18" charset="0"/>
                <a:cs typeface="Times New Roman" panose="02020603050405020304" pitchFamily="18" charset="0"/>
              </a:rPr>
              <a:t>RISK ASSESSMENT OVER </a:t>
            </a:r>
            <a:r>
              <a:rPr lang="pt-BR" sz="2000" b="1" dirty="0" smtClean="0">
                <a:solidFill>
                  <a:srgbClr val="FFFF00"/>
                </a:solidFill>
                <a:latin typeface="Times New Roman" panose="02020603050405020304" pitchFamily="18" charset="0"/>
                <a:cs typeface="Times New Roman" panose="02020603050405020304" pitchFamily="18" charset="0"/>
              </a:rPr>
              <a:t>ABANDONED </a:t>
            </a:r>
            <a:r>
              <a:rPr lang="pt-BR" sz="2000" b="1" dirty="0">
                <a:solidFill>
                  <a:srgbClr val="FFFF00"/>
                </a:solidFill>
                <a:latin typeface="Times New Roman" panose="02020603050405020304" pitchFamily="18" charset="0"/>
                <a:cs typeface="Times New Roman" panose="02020603050405020304" pitchFamily="18" charset="0"/>
              </a:rPr>
              <a:t>MINES</a:t>
            </a:r>
            <a:r>
              <a:rPr lang="pt-BR" sz="2000" b="1" dirty="0">
                <a:solidFill>
                  <a:srgbClr val="FF0000"/>
                </a:solidFill>
                <a:latin typeface="Times New Roman" panose="02020603050405020304" pitchFamily="18" charset="0"/>
                <a:cs typeface="Times New Roman" panose="02020603050405020304" pitchFamily="18" charset="0"/>
              </a:rPr>
              <a:t/>
            </a:r>
            <a:br>
              <a:rPr lang="pt-BR" sz="2000" b="1" dirty="0">
                <a:solidFill>
                  <a:srgbClr val="FF0000"/>
                </a:solidFill>
                <a:latin typeface="Times New Roman" panose="02020603050405020304" pitchFamily="18" charset="0"/>
                <a:cs typeface="Times New Roman" panose="02020603050405020304" pitchFamily="18" charset="0"/>
              </a:rPr>
            </a:br>
            <a:r>
              <a:rPr lang="pt-BR" sz="2000" b="1" dirty="0">
                <a:solidFill>
                  <a:srgbClr val="FF0000"/>
                </a:solidFill>
                <a:latin typeface="Times New Roman" panose="02020603050405020304" pitchFamily="18" charset="0"/>
                <a:cs typeface="Times New Roman" panose="02020603050405020304" pitchFamily="18" charset="0"/>
              </a:rPr>
              <a:t/>
            </a:r>
            <a:br>
              <a:rPr lang="pt-BR" sz="2000" b="1" dirty="0">
                <a:solidFill>
                  <a:srgbClr val="FF0000"/>
                </a:solidFill>
                <a:latin typeface="Times New Roman" panose="02020603050405020304" pitchFamily="18" charset="0"/>
                <a:cs typeface="Times New Roman" panose="02020603050405020304" pitchFamily="18" charset="0"/>
              </a:rPr>
            </a:br>
            <a:endParaRPr lang="en-US" sz="2000" b="1" dirty="0">
              <a:solidFill>
                <a:srgbClr val="FF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212271" y="1487996"/>
            <a:ext cx="7739743" cy="5078313"/>
          </a:xfrm>
          <a:prstGeom prst="rect">
            <a:avLst/>
          </a:prstGeom>
        </p:spPr>
        <p:txBody>
          <a:bodyPr wrap="square">
            <a:spAutoFit/>
          </a:bodyPr>
          <a:lstStyle/>
          <a:p>
            <a:r>
              <a:rPr lang="en-US" sz="2000" b="1" dirty="0">
                <a:solidFill>
                  <a:srgbClr val="FFFF00"/>
                </a:solidFill>
                <a:latin typeface="Times New Roman" panose="02020603050405020304" pitchFamily="18" charset="0"/>
                <a:cs typeface="Times New Roman" panose="02020603050405020304" pitchFamily="18" charset="0"/>
              </a:rPr>
              <a:t>TDR</a:t>
            </a:r>
            <a:r>
              <a:rPr lang="en-US" sz="2000" b="1" dirty="0">
                <a:solidFill>
                  <a:schemeClr val="bg1"/>
                </a:solidFill>
                <a:latin typeface="Times New Roman" panose="02020603050405020304" pitchFamily="18" charset="0"/>
                <a:cs typeface="Times New Roman" panose="02020603050405020304" pitchFamily="18" charset="0"/>
              </a:rPr>
              <a:t> Monitoring Over Abandoned </a:t>
            </a:r>
            <a:r>
              <a:rPr lang="en-US" sz="2000" b="1" dirty="0" smtClean="0">
                <a:solidFill>
                  <a:schemeClr val="bg1"/>
                </a:solidFill>
                <a:latin typeface="Times New Roman" panose="02020603050405020304" pitchFamily="18" charset="0"/>
                <a:cs typeface="Times New Roman" panose="02020603050405020304" pitchFamily="18" charset="0"/>
              </a:rPr>
              <a:t>Mines</a:t>
            </a:r>
            <a:endParaRPr lang="fa-IR" sz="2000" b="1" dirty="0" smtClean="0">
              <a:solidFill>
                <a:schemeClr val="bg1"/>
              </a:solidFill>
              <a:latin typeface="Times New Roman" panose="02020603050405020304" pitchFamily="18" charset="0"/>
              <a:cs typeface="Times New Roman" panose="02020603050405020304" pitchFamily="18" charset="0"/>
            </a:endParaRPr>
          </a:p>
          <a:p>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a:solidFill>
                  <a:schemeClr val="bg1"/>
                </a:solidFill>
                <a:latin typeface="Times New Roman" panose="02020603050405020304" pitchFamily="18" charset="0"/>
                <a:cs typeface="Times New Roman" panose="02020603050405020304" pitchFamily="18" charset="0"/>
              </a:rPr>
              <a:t>TDR technology makes it possible to do automated, remote monitoring of changes in subsurface conditions over </a:t>
            </a:r>
            <a:r>
              <a:rPr lang="en-US" sz="2400" b="1" dirty="0">
                <a:solidFill>
                  <a:srgbClr val="FFFF00"/>
                </a:solidFill>
                <a:latin typeface="Times New Roman" panose="02020603050405020304" pitchFamily="18" charset="0"/>
                <a:cs typeface="Times New Roman" panose="02020603050405020304" pitchFamily="18" charset="0"/>
              </a:rPr>
              <a:t>abandoned mines. </a:t>
            </a:r>
          </a:p>
          <a:p>
            <a:pPr>
              <a:lnSpc>
                <a:spcPct val="150000"/>
              </a:lnSpc>
            </a:pPr>
            <a:r>
              <a:rPr lang="en-US" sz="2000" b="1" dirty="0">
                <a:solidFill>
                  <a:srgbClr val="FFFF00"/>
                </a:solidFill>
                <a:latin typeface="Times New Roman" panose="02020603050405020304" pitchFamily="18" charset="0"/>
                <a:cs typeface="Times New Roman" panose="02020603050405020304" pitchFamily="18" charset="0"/>
              </a:rPr>
              <a:t>Subsidence</a:t>
            </a:r>
            <a:r>
              <a:rPr lang="en-US" sz="2000" b="1" dirty="0">
                <a:solidFill>
                  <a:schemeClr val="bg1"/>
                </a:solidFill>
                <a:latin typeface="Times New Roman" panose="02020603050405020304" pitchFamily="18" charset="0"/>
                <a:cs typeface="Times New Roman" panose="02020603050405020304" pitchFamily="18" charset="0"/>
              </a:rPr>
              <a:t> characterization over abandoned </a:t>
            </a:r>
            <a:r>
              <a:rPr lang="en-US" sz="2000" b="1" dirty="0">
                <a:solidFill>
                  <a:srgbClr val="FFFF00"/>
                </a:solidFill>
                <a:latin typeface="Times New Roman" panose="02020603050405020304" pitchFamily="18" charset="0"/>
                <a:cs typeface="Times New Roman" panose="02020603050405020304" pitchFamily="18" charset="0"/>
              </a:rPr>
              <a:t>room-and-pillar mines </a:t>
            </a:r>
            <a:r>
              <a:rPr lang="en-US" sz="2000" b="1" dirty="0">
                <a:solidFill>
                  <a:schemeClr val="bg1"/>
                </a:solidFill>
                <a:latin typeface="Times New Roman" panose="02020603050405020304" pitchFamily="18" charset="0"/>
                <a:cs typeface="Times New Roman" panose="02020603050405020304" pitchFamily="18" charset="0"/>
              </a:rPr>
              <a:t>remains relatively undeveloped due to a lack of understanding regarding time-dependent rock mass behavior at mine level and within the overburden. </a:t>
            </a:r>
          </a:p>
          <a:p>
            <a:pPr>
              <a:lnSpc>
                <a:spcPct val="150000"/>
              </a:lnSpc>
            </a:pPr>
            <a:r>
              <a:rPr lang="en-US" sz="2000" b="1" dirty="0">
                <a:solidFill>
                  <a:srgbClr val="FFFF00"/>
                </a:solidFill>
                <a:latin typeface="Times New Roman" panose="02020603050405020304" pitchFamily="18" charset="0"/>
                <a:cs typeface="Times New Roman" panose="02020603050405020304" pitchFamily="18" charset="0"/>
              </a:rPr>
              <a:t>TDR monitoring </a:t>
            </a:r>
            <a:r>
              <a:rPr lang="en-US" sz="2000" b="1" dirty="0">
                <a:solidFill>
                  <a:schemeClr val="bg1"/>
                </a:solidFill>
                <a:latin typeface="Times New Roman" panose="02020603050405020304" pitchFamily="18" charset="0"/>
                <a:cs typeface="Times New Roman" panose="02020603050405020304" pitchFamily="18" charset="0"/>
              </a:rPr>
              <a:t>of cables embedded in strata overlying abandoned mines provides a means of locating and quantifying subsurface deformation which is a precursor to </a:t>
            </a:r>
            <a:r>
              <a:rPr lang="en-US" sz="2400" b="1" dirty="0">
                <a:solidFill>
                  <a:srgbClr val="FFFF00"/>
                </a:solidFill>
                <a:latin typeface="Times New Roman" panose="02020603050405020304" pitchFamily="18" charset="0"/>
                <a:cs typeface="Times New Roman" panose="02020603050405020304" pitchFamily="18" charset="0"/>
              </a:rPr>
              <a:t>surface subsidence</a:t>
            </a:r>
            <a:r>
              <a:rPr lang="en-US" sz="2000" b="1" dirty="0">
                <a:solidFill>
                  <a:schemeClr val="bg1"/>
                </a:solidFill>
                <a:latin typeface="Times New Roman" panose="02020603050405020304" pitchFamily="18" charset="0"/>
                <a:cs typeface="Times New Roman" panose="02020603050405020304" pitchFamily="18" charset="0"/>
              </a:rPr>
              <a:t>.</a:t>
            </a:r>
          </a:p>
        </p:txBody>
      </p:sp>
      <p:sp>
        <p:nvSpPr>
          <p:cNvPr id="2" name="Rectangle 1"/>
          <p:cNvSpPr/>
          <p:nvPr/>
        </p:nvSpPr>
        <p:spPr>
          <a:xfrm>
            <a:off x="8338289" y="1350151"/>
            <a:ext cx="3474221" cy="400110"/>
          </a:xfrm>
          <a:prstGeom prst="rect">
            <a:avLst/>
          </a:prstGeom>
        </p:spPr>
        <p:txBody>
          <a:bodyPr wrap="none">
            <a:spAutoFit/>
          </a:bodyPr>
          <a:lstStyle/>
          <a:p>
            <a:r>
              <a:rPr lang="en-US" sz="2000" b="1" dirty="0">
                <a:solidFill>
                  <a:srgbClr val="FFFF00"/>
                </a:solidFill>
                <a:latin typeface="Times New Roman" panose="02020603050405020304" pitchFamily="18" charset="0"/>
                <a:cs typeface="Times New Roman" panose="02020603050405020304" pitchFamily="18" charset="0"/>
              </a:rPr>
              <a:t>Schematic of TDR installation</a:t>
            </a:r>
          </a:p>
        </p:txBody>
      </p:sp>
      <p:pic>
        <p:nvPicPr>
          <p:cNvPr id="3" name="Picture 2"/>
          <p:cNvPicPr>
            <a:picLocks noChangeAspect="1"/>
          </p:cNvPicPr>
          <p:nvPr/>
        </p:nvPicPr>
        <p:blipFill>
          <a:blip r:embed="rId3"/>
          <a:stretch>
            <a:fillRect/>
          </a:stretch>
        </p:blipFill>
        <p:spPr>
          <a:xfrm>
            <a:off x="8218378" y="1975757"/>
            <a:ext cx="3714044" cy="45230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ight Arrow 5"/>
          <p:cNvSpPr/>
          <p:nvPr/>
        </p:nvSpPr>
        <p:spPr>
          <a:xfrm rot="18713296">
            <a:off x="9682844" y="3257901"/>
            <a:ext cx="1180912" cy="26619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5155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76658548"/>
              </p:ext>
            </p:extLst>
          </p:nvPr>
        </p:nvGraphicFramePr>
        <p:xfrm>
          <a:off x="424542" y="1677199"/>
          <a:ext cx="11381014" cy="4848544"/>
        </p:xfrm>
        <a:graphic>
          <a:graphicData uri="http://schemas.openxmlformats.org/drawingml/2006/table">
            <a:tbl>
              <a:tblPr firstRow="1" bandRow="1">
                <a:tableStyleId>{5C22544A-7EE6-4342-B048-85BDC9FD1C3A}</a:tableStyleId>
              </a:tblPr>
              <a:tblGrid>
                <a:gridCol w="1774721"/>
                <a:gridCol w="1204858"/>
                <a:gridCol w="1074602"/>
                <a:gridCol w="1221139"/>
                <a:gridCol w="1546776"/>
                <a:gridCol w="1839850"/>
                <a:gridCol w="2719068"/>
              </a:tblGrid>
              <a:tr h="1669474">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Location</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Date</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Installed</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Number</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o f Hole</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Hole Dip,</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degrees</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Cable</a:t>
                      </a:r>
                      <a:r>
                        <a:rPr lang="en-US" sz="1800" b="1" i="0" kern="1200" baseline="0" dirty="0" smtClean="0">
                          <a:solidFill>
                            <a:srgbClr val="FFFF00"/>
                          </a:solidFill>
                          <a:effectLst/>
                          <a:latin typeface="Times New Roman" panose="02020603050405020304" pitchFamily="18" charset="0"/>
                          <a:ea typeface="+mn-ea"/>
                          <a:cs typeface="Times New Roman" panose="02020603050405020304" pitchFamily="18" charset="0"/>
                        </a:rPr>
                        <a:t> </a:t>
                      </a: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Length,</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m</a:t>
                      </a: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Abandoned Mine</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type</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Reference</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t/>
                      </a:r>
                      <a:br>
                        <a:rPr lang="en-US" sz="1800" b="1" i="0" kern="1200" dirty="0" smtClean="0">
                          <a:solidFill>
                            <a:srgbClr val="FFFF00"/>
                          </a:solidFill>
                          <a:effectLst/>
                          <a:latin typeface="Times New Roman" panose="02020603050405020304" pitchFamily="18" charset="0"/>
                          <a:ea typeface="+mn-ea"/>
                          <a:cs typeface="Times New Roman" panose="02020603050405020304" pitchFamily="18" charset="0"/>
                        </a:rPr>
                      </a:br>
                      <a:endParaRPr lang="en-US" dirty="0">
                        <a:solidFill>
                          <a:srgbClr val="FFFF00"/>
                        </a:solidFill>
                        <a:latin typeface="Times New Roman" panose="02020603050405020304" pitchFamily="18" charset="0"/>
                        <a:cs typeface="Times New Roman" panose="02020603050405020304" pitchFamily="18" charset="0"/>
                      </a:endParaRPr>
                    </a:p>
                  </a:txBody>
                  <a:tcPr/>
                </a:tc>
              </a:tr>
              <a:tr h="423165">
                <a:tc>
                  <a:txBody>
                    <a:bodyPr/>
                    <a:lstStyle/>
                    <a:p>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KY</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Feb-82</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8</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90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55</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coal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err="1" smtClean="0">
                          <a:solidFill>
                            <a:schemeClr val="dk1"/>
                          </a:solidFill>
                          <a:effectLst/>
                          <a:latin typeface="Times New Roman" panose="02020603050405020304" pitchFamily="18" charset="0"/>
                          <a:ea typeface="+mn-ea"/>
                          <a:cs typeface="Times New Roman" panose="02020603050405020304" pitchFamily="18" charset="0"/>
                        </a:rPr>
                        <a:t>Dowding</a:t>
                      </a: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 (1983)</a:t>
                      </a:r>
                      <a:endParaRPr lang="en-US" b="1" dirty="0">
                        <a:latin typeface="Times New Roman" panose="02020603050405020304" pitchFamily="18" charset="0"/>
                        <a:cs typeface="Times New Roman" panose="02020603050405020304" pitchFamily="18" charset="0"/>
                      </a:endParaRPr>
                    </a:p>
                  </a:txBody>
                  <a:tcPr/>
                </a:tc>
              </a:tr>
              <a:tr h="423165">
                <a:tc>
                  <a:txBody>
                    <a:bodyPr/>
                    <a:lstStyle/>
                    <a:p>
                      <a:r>
                        <a:rPr lang="fr-FR" sz="1800" b="1" i="0" kern="1200" dirty="0" err="1" smtClean="0">
                          <a:solidFill>
                            <a:schemeClr val="dk1"/>
                          </a:solidFill>
                          <a:effectLst/>
                          <a:latin typeface="Times New Roman" panose="02020603050405020304" pitchFamily="18" charset="0"/>
                          <a:ea typeface="+mn-ea"/>
                          <a:cs typeface="Times New Roman" panose="02020603050405020304" pitchFamily="18" charset="0"/>
                        </a:rPr>
                        <a:t>Collinsville</a:t>
                      </a:r>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 , IL</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May-89</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1</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90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43</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coal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Bauer et al (1991 )</a:t>
                      </a:r>
                      <a:endParaRPr lang="en-US" b="1" dirty="0">
                        <a:latin typeface="Times New Roman" panose="02020603050405020304" pitchFamily="18" charset="0"/>
                        <a:cs typeface="Times New Roman" panose="02020603050405020304" pitchFamily="18" charset="0"/>
                      </a:endParaRPr>
                    </a:p>
                  </a:txBody>
                  <a:tcPr/>
                </a:tc>
              </a:tr>
              <a:tr h="423165">
                <a:tc>
                  <a:txBody>
                    <a:bodyPr/>
                    <a:lstStyle/>
                    <a:p>
                      <a:r>
                        <a:rPr lang="fr-FR" sz="1800" b="1" i="0" kern="1200" dirty="0" err="1" smtClean="0">
                          <a:solidFill>
                            <a:schemeClr val="dk1"/>
                          </a:solidFill>
                          <a:effectLst/>
                          <a:latin typeface="Times New Roman" panose="02020603050405020304" pitchFamily="18" charset="0"/>
                          <a:ea typeface="+mn-ea"/>
                          <a:cs typeface="Times New Roman" panose="02020603050405020304" pitchFamily="18" charset="0"/>
                        </a:rPr>
                        <a:t>Goldenville</a:t>
                      </a:r>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 , NS</a:t>
                      </a:r>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May-91</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8</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35 to 50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7to26</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gold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err="1" smtClean="0">
                          <a:solidFill>
                            <a:schemeClr val="dk1"/>
                          </a:solidFill>
                          <a:effectLst/>
                          <a:latin typeface="Times New Roman" panose="02020603050405020304" pitchFamily="18" charset="0"/>
                          <a:ea typeface="+mn-ea"/>
                          <a:cs typeface="Times New Roman" panose="02020603050405020304" pitchFamily="18" charset="0"/>
                        </a:rPr>
                        <a:t>Hitl</a:t>
                      </a: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 (1993)</a:t>
                      </a:r>
                      <a:endParaRPr lang="en-US" b="1" dirty="0">
                        <a:latin typeface="Times New Roman" panose="02020603050405020304" pitchFamily="18" charset="0"/>
                        <a:cs typeface="Times New Roman" panose="02020603050405020304" pitchFamily="18" charset="0"/>
                      </a:endParaRPr>
                    </a:p>
                  </a:txBody>
                  <a:tcPr/>
                </a:tc>
              </a:tr>
              <a:tr h="423165">
                <a:tc>
                  <a:txBody>
                    <a:bodyPr/>
                    <a:lstStyle/>
                    <a:p>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Cobalt, ON</a:t>
                      </a:r>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Mar-92</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9</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40 to 87</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5to23</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gold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err="1" smtClean="0">
                          <a:solidFill>
                            <a:schemeClr val="dk1"/>
                          </a:solidFill>
                          <a:effectLst/>
                          <a:latin typeface="Times New Roman" panose="02020603050405020304" pitchFamily="18" charset="0"/>
                          <a:ea typeface="+mn-ea"/>
                          <a:cs typeface="Times New Roman" panose="02020603050405020304" pitchFamily="18" charset="0"/>
                        </a:rPr>
                        <a:t>Chatette</a:t>
                      </a: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 (1993a, b)</a:t>
                      </a:r>
                      <a:endParaRPr lang="en-US" b="1" dirty="0">
                        <a:latin typeface="Times New Roman" panose="02020603050405020304" pitchFamily="18" charset="0"/>
                        <a:cs typeface="Times New Roman" panose="02020603050405020304" pitchFamily="18" charset="0"/>
                      </a:endParaRPr>
                    </a:p>
                  </a:txBody>
                  <a:tcPr/>
                </a:tc>
              </a:tr>
              <a:tr h="42316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kern="1200" dirty="0" err="1" smtClean="0">
                          <a:solidFill>
                            <a:schemeClr val="dk1"/>
                          </a:solidFill>
                          <a:effectLst/>
                          <a:latin typeface="Times New Roman" panose="02020603050405020304" pitchFamily="18" charset="0"/>
                          <a:ea typeface="+mn-ea"/>
                          <a:cs typeface="Times New Roman" panose="02020603050405020304" pitchFamily="18" charset="0"/>
                        </a:rPr>
                        <a:t>Timmons</a:t>
                      </a:r>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 ON</a:t>
                      </a:r>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Jul-92</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15</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40 to 60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9to29</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gold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err="1" smtClean="0">
                          <a:solidFill>
                            <a:schemeClr val="dk1"/>
                          </a:solidFill>
                          <a:effectLst/>
                          <a:latin typeface="Times New Roman" panose="02020603050405020304" pitchFamily="18" charset="0"/>
                          <a:ea typeface="+mn-ea"/>
                          <a:cs typeface="Times New Roman" panose="02020603050405020304" pitchFamily="18" charset="0"/>
                        </a:rPr>
                        <a:t>Aslon</a:t>
                      </a: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 and </a:t>
                      </a:r>
                      <a:r>
                        <a:rPr lang="en-US" sz="1800" b="1" i="0" kern="1200" dirty="0" err="1" smtClean="0">
                          <a:solidFill>
                            <a:schemeClr val="dk1"/>
                          </a:solidFill>
                          <a:effectLst/>
                          <a:latin typeface="Times New Roman" panose="02020603050405020304" pitchFamily="18" charset="0"/>
                          <a:ea typeface="+mn-ea"/>
                          <a:cs typeface="Times New Roman" panose="02020603050405020304" pitchFamily="18" charset="0"/>
                        </a:rPr>
                        <a:t>Charette</a:t>
                      </a: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 (I993)</a:t>
                      </a:r>
                      <a:endParaRPr lang="en-US" b="1" dirty="0">
                        <a:latin typeface="Times New Roman" panose="02020603050405020304" pitchFamily="18" charset="0"/>
                        <a:cs typeface="Times New Roman" panose="02020603050405020304" pitchFamily="18" charset="0"/>
                      </a:endParaRPr>
                    </a:p>
                  </a:txBody>
                  <a:tcPr/>
                </a:tc>
              </a:tr>
              <a:tr h="42316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kern="1200" dirty="0" err="1" smtClean="0">
                          <a:solidFill>
                            <a:schemeClr val="dk1"/>
                          </a:solidFill>
                          <a:effectLst/>
                          <a:latin typeface="Times New Roman" panose="02020603050405020304" pitchFamily="18" charset="0"/>
                          <a:ea typeface="+mn-ea"/>
                          <a:cs typeface="Times New Roman" panose="02020603050405020304" pitchFamily="18" charset="0"/>
                        </a:rPr>
                        <a:t>Collinsville</a:t>
                      </a:r>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 , IL</a:t>
                      </a:r>
                      <a:endParaRPr lang="en-US" b="1" dirty="0" smtClean="0">
                        <a:latin typeface="Times New Roman" panose="02020603050405020304" pitchFamily="18" charset="0"/>
                        <a:cs typeface="Times New Roman" panose="02020603050405020304" pitchFamily="18"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Mat-95</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5</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90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61</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coal mine</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O'Connor (1995)</a:t>
                      </a:r>
                      <a:endParaRPr lang="en-US" b="1" dirty="0">
                        <a:latin typeface="Times New Roman" panose="02020603050405020304" pitchFamily="18" charset="0"/>
                        <a:cs typeface="Times New Roman" panose="02020603050405020304" pitchFamily="18" charset="0"/>
                      </a:endParaRPr>
                    </a:p>
                  </a:txBody>
                  <a:tcPr/>
                </a:tc>
              </a:tr>
              <a:tr h="423165">
                <a:tc>
                  <a:txBody>
                    <a:bodyPr/>
                    <a:lstStyle/>
                    <a:p>
                      <a:r>
                        <a:rPr lang="fr-FR" sz="1800" b="1" i="0" kern="1200" dirty="0" smtClean="0">
                          <a:solidFill>
                            <a:schemeClr val="dk1"/>
                          </a:solidFill>
                          <a:effectLst/>
                          <a:latin typeface="Times New Roman" panose="02020603050405020304" pitchFamily="18" charset="0"/>
                          <a:ea typeface="+mn-ea"/>
                          <a:cs typeface="Times New Roman" panose="02020603050405020304" pitchFamily="18" charset="0"/>
                        </a:rPr>
                        <a:t>Cambridge, OH</a:t>
                      </a:r>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Jan-96</a:t>
                      </a:r>
                      <a:endParaRPr lang="en-US" b="1" dirty="0" smtClean="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6</a:t>
                      </a:r>
                      <a:endParaRPr lang="en-US" b="1" dirty="0">
                        <a:latin typeface="Times New Roman" panose="02020603050405020304" pitchFamily="18" charset="0"/>
                        <a:cs typeface="Times New Roman" panose="02020603050405020304" pitchFamily="18" charset="0"/>
                      </a:endParaRPr>
                    </a:p>
                  </a:txBody>
                  <a:tcPr/>
                </a:tc>
                <a:tc>
                  <a:txBody>
                    <a:bodyPr/>
                    <a:lstStyle/>
                    <a:p>
                      <a:r>
                        <a:rPr lang="en-US" b="1" dirty="0" smtClean="0">
                          <a:latin typeface="Times New Roman" panose="02020603050405020304" pitchFamily="18" charset="0"/>
                          <a:cs typeface="Times New Roman" panose="02020603050405020304" pitchFamily="18" charset="0"/>
                        </a:rPr>
                        <a:t>90</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12to 15</a:t>
                      </a:r>
                      <a:endParaRPr lang="en-US" b="1" dirty="0">
                        <a:latin typeface="Times New Roman" panose="02020603050405020304" pitchFamily="18" charset="0"/>
                        <a:cs typeface="Times New Roman" panose="02020603050405020304" pitchFamily="18" charset="0"/>
                      </a:endParaRPr>
                    </a:p>
                  </a:txBody>
                  <a:tcPr/>
                </a:tc>
                <a:tc>
                  <a:txBody>
                    <a:bodyPr/>
                    <a:lstStyle/>
                    <a:p>
                      <a:r>
                        <a:rPr lang="en-US" sz="1800" b="1" i="0" kern="1200" dirty="0" smtClean="0">
                          <a:solidFill>
                            <a:schemeClr val="dk1"/>
                          </a:solidFill>
                          <a:effectLst/>
                          <a:latin typeface="Times New Roman" panose="02020603050405020304" pitchFamily="18" charset="0"/>
                          <a:ea typeface="+mn-ea"/>
                          <a:cs typeface="Times New Roman" panose="02020603050405020304" pitchFamily="18" charset="0"/>
                        </a:rPr>
                        <a:t>coal mine</a:t>
                      </a:r>
                      <a:endParaRPr lang="en-US" b="1" dirty="0">
                        <a:latin typeface="Times New Roman" panose="02020603050405020304" pitchFamily="18" charset="0"/>
                        <a:cs typeface="Times New Roman" panose="02020603050405020304" pitchFamily="18" charset="0"/>
                      </a:endParaRPr>
                    </a:p>
                  </a:txBody>
                  <a:tcPr/>
                </a:tc>
                <a:tc>
                  <a:txBody>
                    <a:bodyPr/>
                    <a:lstStyle/>
                    <a:p>
                      <a:endParaRPr lang="en-US" dirty="0"/>
                    </a:p>
                  </a:txBody>
                  <a:tcPr/>
                </a:tc>
              </a:tr>
            </a:tbl>
          </a:graphicData>
        </a:graphic>
      </p:graphicFrame>
      <p:sp>
        <p:nvSpPr>
          <p:cNvPr id="6" name="Rectangle 5"/>
          <p:cNvSpPr/>
          <p:nvPr/>
        </p:nvSpPr>
        <p:spPr>
          <a:xfrm>
            <a:off x="543076" y="825881"/>
            <a:ext cx="11119758" cy="461665"/>
          </a:xfrm>
          <a:prstGeom prst="rect">
            <a:avLst/>
          </a:prstGeom>
        </p:spPr>
        <p:txBody>
          <a:bodyPr wrap="square">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Locations where </a:t>
            </a:r>
            <a:r>
              <a:rPr lang="en-US" sz="2400" b="1" dirty="0">
                <a:solidFill>
                  <a:srgbClr val="FFFF00"/>
                </a:solidFill>
                <a:latin typeface="Times New Roman" panose="02020603050405020304" pitchFamily="18" charset="0"/>
                <a:cs typeface="Times New Roman" panose="02020603050405020304" pitchFamily="18" charset="0"/>
              </a:rPr>
              <a:t>TDR</a:t>
            </a:r>
            <a:r>
              <a:rPr lang="en-US" sz="2400" b="1" dirty="0">
                <a:solidFill>
                  <a:srgbClr val="FF0000"/>
                </a:solidFill>
                <a:latin typeface="Times New Roman" panose="02020603050405020304" pitchFamily="18" charset="0"/>
                <a:cs typeface="Times New Roman" panose="02020603050405020304" pitchFamily="18" charset="0"/>
              </a:rPr>
              <a:t> has been used to </a:t>
            </a:r>
            <a:r>
              <a:rPr lang="en-US" sz="2400" b="1" dirty="0">
                <a:solidFill>
                  <a:srgbClr val="FFFF00"/>
                </a:solidFill>
                <a:latin typeface="Times New Roman" panose="02020603050405020304" pitchFamily="18" charset="0"/>
                <a:cs typeface="Times New Roman" panose="02020603050405020304" pitchFamily="18" charset="0"/>
              </a:rPr>
              <a:t>monitor subsidence </a:t>
            </a:r>
            <a:r>
              <a:rPr lang="en-US" sz="2400" b="1" dirty="0">
                <a:solidFill>
                  <a:srgbClr val="FF0000"/>
                </a:solidFill>
                <a:latin typeface="Times New Roman" panose="02020603050405020304" pitchFamily="18" charset="0"/>
                <a:cs typeface="Times New Roman" panose="02020603050405020304" pitchFamily="18" charset="0"/>
              </a:rPr>
              <a:t>over </a:t>
            </a:r>
            <a:r>
              <a:rPr lang="en-US" sz="2400" b="1" dirty="0">
                <a:solidFill>
                  <a:srgbClr val="FFFF00"/>
                </a:solidFill>
                <a:latin typeface="Times New Roman" panose="02020603050405020304" pitchFamily="18" charset="0"/>
                <a:cs typeface="Times New Roman" panose="02020603050405020304" pitchFamily="18" charset="0"/>
              </a:rPr>
              <a:t>abandoned mines</a:t>
            </a:r>
          </a:p>
        </p:txBody>
      </p:sp>
    </p:spTree>
    <p:extLst>
      <p:ext uri="{BB962C8B-B14F-4D97-AF65-F5344CB8AC3E}">
        <p14:creationId xmlns:p14="http://schemas.microsoft.com/office/powerpoint/2010/main" val="920891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06401" y="882300"/>
            <a:ext cx="4520822" cy="54618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636814" y="228600"/>
            <a:ext cx="9633857" cy="1200329"/>
          </a:xfrm>
          <a:prstGeom prst="rect">
            <a:avLst/>
          </a:prstGeom>
        </p:spPr>
        <p:txBody>
          <a:bodyPr wrap="square">
            <a:spAutoFit/>
          </a:bodyPr>
          <a:lstStyle/>
          <a:p>
            <a:r>
              <a:rPr lang="en-US" sz="2400" b="1" dirty="0">
                <a:solidFill>
                  <a:schemeClr val="bg1"/>
                </a:solidFill>
                <a:latin typeface="Times New Roman" panose="02020603050405020304" pitchFamily="18" charset="0"/>
                <a:cs typeface="Times New Roman" panose="02020603050405020304" pitchFamily="18" charset="0"/>
              </a:rPr>
              <a:t>Locations of cables, benchmarks and structure overlain</a:t>
            </a:r>
            <a:r>
              <a:rPr lang="en-US" sz="2400" b="1" dirty="0">
                <a:solidFill>
                  <a:srgbClr val="FFFF00"/>
                </a:solidFill>
                <a:latin typeface="Times New Roman" panose="02020603050405020304" pitchFamily="18" charset="0"/>
                <a:cs typeface="Times New Roman" panose="02020603050405020304" pitchFamily="18" charset="0"/>
              </a:rPr>
              <a:t> on mine map</a:t>
            </a:r>
            <a:r>
              <a:rPr lang="en-US" sz="2400" b="1" dirty="0">
                <a:solidFill>
                  <a:schemeClr val="bg1"/>
                </a:solidFill>
                <a:latin typeface="Times New Roman" panose="02020603050405020304" pitchFamily="18" charset="0"/>
                <a:cs typeface="Times New Roman" panose="02020603050405020304" pitchFamily="18" charset="0"/>
              </a:rPr>
              <a:t>.</a:t>
            </a:r>
            <a:r>
              <a:rPr lang="en-US" sz="2400" dirty="0">
                <a:solidFill>
                  <a:schemeClr val="bg1"/>
                </a:solidFill>
                <a:latin typeface="Times New Roman" panose="02020603050405020304" pitchFamily="18" charset="0"/>
                <a:cs typeface="Times New Roman" panose="02020603050405020304" pitchFamily="18" charset="0"/>
              </a:rPr>
              <a:t/>
            </a:r>
            <a:br>
              <a:rPr lang="en-US" sz="2400" dirty="0">
                <a:solidFill>
                  <a:schemeClr val="bg1"/>
                </a:solidFill>
                <a:latin typeface="Times New Roman" panose="02020603050405020304" pitchFamily="18" charset="0"/>
                <a:cs typeface="Times New Roman" panose="02020603050405020304" pitchFamily="18" charset="0"/>
              </a:rPr>
            </a:br>
            <a:r>
              <a:rPr lang="en-US" sz="2400" dirty="0">
                <a:solidFill>
                  <a:srgbClr val="FFFF00"/>
                </a:solidFill>
                <a:latin typeface="Times New Roman" panose="02020603050405020304" pitchFamily="18" charset="0"/>
                <a:cs typeface="Times New Roman" panose="02020603050405020304" pitchFamily="18" charset="0"/>
              </a:rPr>
              <a:t/>
            </a:r>
            <a:br>
              <a:rPr lang="en-US" sz="2400" dirty="0">
                <a:solidFill>
                  <a:srgbClr val="FFFF00"/>
                </a:solidFill>
                <a:latin typeface="Times New Roman" panose="02020603050405020304" pitchFamily="18" charset="0"/>
                <a:cs typeface="Times New Roman" panose="02020603050405020304" pitchFamily="18" charset="0"/>
              </a:rPr>
            </a:br>
            <a:endParaRPr lang="en-US" sz="2400" dirty="0">
              <a:solidFill>
                <a:srgbClr val="FFFF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5221741" y="1116566"/>
            <a:ext cx="6614772" cy="1938992"/>
          </a:xfrm>
          <a:prstGeom prst="rect">
            <a:avLst/>
          </a:prstGeom>
        </p:spPr>
        <p:txBody>
          <a:bodyPr wrap="square">
            <a:spAutoFit/>
          </a:bodyPr>
          <a:lstStyle/>
          <a:p>
            <a:pPr algn="just"/>
            <a:r>
              <a:rPr lang="en-US" sz="2000" b="1" dirty="0">
                <a:solidFill>
                  <a:srgbClr val="FFFF00"/>
                </a:solidFill>
                <a:latin typeface="Times New Roman" panose="02020603050405020304" pitchFamily="18" charset="0"/>
                <a:cs typeface="Times New Roman" panose="02020603050405020304" pitchFamily="18" charset="0"/>
              </a:rPr>
              <a:t>Installation and Remote </a:t>
            </a:r>
            <a:r>
              <a:rPr lang="en-US" sz="2000" b="1" dirty="0" smtClean="0">
                <a:solidFill>
                  <a:srgbClr val="FFFF00"/>
                </a:solidFill>
                <a:latin typeface="Times New Roman" panose="02020603050405020304" pitchFamily="18" charset="0"/>
                <a:cs typeface="Times New Roman" panose="02020603050405020304" pitchFamily="18" charset="0"/>
              </a:rPr>
              <a:t>Monitoring</a:t>
            </a:r>
          </a:p>
          <a:p>
            <a:pPr algn="just"/>
            <a:endParaRPr lang="fa-IR" sz="2000" b="1" dirty="0" smtClean="0">
              <a:solidFill>
                <a:schemeClr val="bg1"/>
              </a:solidFill>
              <a:latin typeface="Times New Roman" panose="02020603050405020304" pitchFamily="18" charset="0"/>
              <a:cs typeface="Times New Roman" panose="02020603050405020304" pitchFamily="18" charset="0"/>
            </a:endParaRPr>
          </a:p>
          <a:p>
            <a:pPr algn="just"/>
            <a:r>
              <a:rPr lang="en-US" sz="2000" b="1" dirty="0" smtClean="0">
                <a:solidFill>
                  <a:schemeClr val="bg1"/>
                </a:solidFill>
                <a:latin typeface="Times New Roman" panose="02020603050405020304" pitchFamily="18" charset="0"/>
                <a:cs typeface="Times New Roman" panose="02020603050405020304" pitchFamily="18" charset="0"/>
              </a:rPr>
              <a:t>Cables </a:t>
            </a:r>
            <a:r>
              <a:rPr lang="en-US" sz="2000" b="1" dirty="0">
                <a:solidFill>
                  <a:schemeClr val="bg1"/>
                </a:solidFill>
                <a:latin typeface="Times New Roman" panose="02020603050405020304" pitchFamily="18" charset="0"/>
                <a:cs typeface="Times New Roman" panose="02020603050405020304" pitchFamily="18" charset="0"/>
              </a:rPr>
              <a:t>were installed at three locations (</a:t>
            </a:r>
            <a:r>
              <a:rPr lang="en-US" sz="2000" b="1" dirty="0">
                <a:solidFill>
                  <a:srgbClr val="FFFF00"/>
                </a:solidFill>
                <a:latin typeface="Times New Roman" panose="02020603050405020304" pitchFamily="18" charset="0"/>
                <a:cs typeface="Times New Roman" panose="02020603050405020304" pitchFamily="18" charset="0"/>
              </a:rPr>
              <a:t>TDR1, TDR2 and </a:t>
            </a:r>
            <a:r>
              <a:rPr lang="en-US" sz="2000" b="1" dirty="0" smtClean="0">
                <a:solidFill>
                  <a:srgbClr val="FFFF00"/>
                </a:solidFill>
                <a:latin typeface="Times New Roman" panose="02020603050405020304" pitchFamily="18" charset="0"/>
                <a:cs typeface="Times New Roman" panose="02020603050405020304" pitchFamily="18" charset="0"/>
              </a:rPr>
              <a:t>TDR3</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a:solidFill>
                  <a:schemeClr val="bg1"/>
                </a:solidFill>
                <a:latin typeface="Times New Roman" panose="02020603050405020304" pitchFamily="18" charset="0"/>
                <a:cs typeface="Times New Roman" panose="02020603050405020304" pitchFamily="18" charset="0"/>
              </a:rPr>
              <a:t>to maximize the value of data received and to maximize the likelihood of detecting </a:t>
            </a:r>
            <a:r>
              <a:rPr lang="en-US" sz="2000" b="1" dirty="0">
                <a:solidFill>
                  <a:srgbClr val="FFFF00"/>
                </a:solidFill>
                <a:latin typeface="Times New Roman" panose="02020603050405020304" pitchFamily="18" charset="0"/>
                <a:cs typeface="Times New Roman" panose="02020603050405020304" pitchFamily="18" charset="0"/>
              </a:rPr>
              <a:t>subsurface movements </a:t>
            </a:r>
            <a:r>
              <a:rPr lang="en-US" sz="2000" b="1" dirty="0">
                <a:solidFill>
                  <a:schemeClr val="bg1"/>
                </a:solidFill>
                <a:latin typeface="Times New Roman" panose="02020603050405020304" pitchFamily="18" charset="0"/>
                <a:cs typeface="Times New Roman" panose="02020603050405020304" pitchFamily="18" charset="0"/>
              </a:rPr>
              <a:t>before </a:t>
            </a:r>
            <a:r>
              <a:rPr lang="en-US" sz="2000" b="1" dirty="0">
                <a:solidFill>
                  <a:srgbClr val="FFFF00"/>
                </a:solidFill>
                <a:latin typeface="Times New Roman" panose="02020603050405020304" pitchFamily="18" charset="0"/>
                <a:cs typeface="Times New Roman" panose="02020603050405020304" pitchFamily="18" charset="0"/>
              </a:rPr>
              <a:t>subsidence</a:t>
            </a:r>
            <a:r>
              <a:rPr lang="en-US" sz="2000" b="1" dirty="0">
                <a:solidFill>
                  <a:schemeClr val="bg1"/>
                </a:solidFill>
                <a:latin typeface="Times New Roman" panose="02020603050405020304" pitchFamily="18" charset="0"/>
                <a:cs typeface="Times New Roman" panose="02020603050405020304" pitchFamily="18" charset="0"/>
              </a:rPr>
              <a:t> occurred at the surface. </a:t>
            </a:r>
          </a:p>
        </p:txBody>
      </p:sp>
      <p:sp>
        <p:nvSpPr>
          <p:cNvPr id="3" name="Rectangle 2"/>
          <p:cNvSpPr/>
          <p:nvPr/>
        </p:nvSpPr>
        <p:spPr>
          <a:xfrm>
            <a:off x="5221741" y="3616871"/>
            <a:ext cx="6970259" cy="2246769"/>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The locations were selected based on the following criteria</a:t>
            </a:r>
            <a:r>
              <a:rPr lang="en-US" sz="2000" b="1" dirty="0" smtClean="0">
                <a:solidFill>
                  <a:schemeClr val="bg1"/>
                </a:solidFill>
                <a:latin typeface="Times New Roman" panose="02020603050405020304" pitchFamily="18" charset="0"/>
                <a:cs typeface="Times New Roman" panose="02020603050405020304" pitchFamily="18" charset="0"/>
              </a:rPr>
              <a:t>:</a:t>
            </a:r>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 </a:t>
            </a:r>
            <a:endParaRPr lang="en-US" sz="2000" b="1" dirty="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1) </a:t>
            </a:r>
            <a:r>
              <a:rPr lang="en-US" sz="2000" b="1" dirty="0" smtClean="0">
                <a:solidFill>
                  <a:srgbClr val="FFFF00"/>
                </a:solidFill>
                <a:latin typeface="Times New Roman" panose="02020603050405020304" pitchFamily="18" charset="0"/>
                <a:cs typeface="Times New Roman" panose="02020603050405020304" pitchFamily="18" charset="0"/>
              </a:rPr>
              <a:t>historical </a:t>
            </a:r>
            <a:r>
              <a:rPr lang="en-US" sz="2000" b="1" dirty="0">
                <a:solidFill>
                  <a:srgbClr val="FFFF00"/>
                </a:solidFill>
                <a:latin typeface="Times New Roman" panose="02020603050405020304" pitchFamily="18" charset="0"/>
                <a:cs typeface="Times New Roman" panose="02020603050405020304" pitchFamily="18" charset="0"/>
              </a:rPr>
              <a:t>subsidence </a:t>
            </a:r>
            <a:r>
              <a:rPr lang="en-US" sz="2000" b="1" dirty="0">
                <a:solidFill>
                  <a:schemeClr val="bg1"/>
                </a:solidFill>
                <a:latin typeface="Times New Roman" panose="02020603050405020304" pitchFamily="18" charset="0"/>
                <a:cs typeface="Times New Roman" panose="02020603050405020304" pitchFamily="18" charset="0"/>
              </a:rPr>
              <a:t>data </a:t>
            </a:r>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2</a:t>
            </a:r>
            <a:r>
              <a:rPr lang="en-US" sz="2000" b="1" dirty="0">
                <a:solidFill>
                  <a:schemeClr val="bg1"/>
                </a:solidFill>
                <a:latin typeface="Times New Roman" panose="02020603050405020304" pitchFamily="18" charset="0"/>
                <a:cs typeface="Times New Roman" panose="02020603050405020304" pitchFamily="18" charset="0"/>
              </a:rPr>
              <a:t>) proposed location for a </a:t>
            </a:r>
            <a:r>
              <a:rPr lang="en-US" sz="2000" b="1" dirty="0">
                <a:solidFill>
                  <a:srgbClr val="FFFF00"/>
                </a:solidFill>
                <a:latin typeface="Times New Roman" panose="02020603050405020304" pitchFamily="18" charset="0"/>
                <a:cs typeface="Times New Roman" panose="02020603050405020304" pitchFamily="18" charset="0"/>
              </a:rPr>
              <a:t>new school</a:t>
            </a:r>
            <a:r>
              <a:rPr lang="en-US" sz="2000" b="1" dirty="0">
                <a:solidFill>
                  <a:schemeClr val="bg1"/>
                </a:solidFill>
                <a:latin typeface="Times New Roman" panose="02020603050405020304" pitchFamily="18" charset="0"/>
                <a:cs typeface="Times New Roman" panose="02020603050405020304" pitchFamily="18" charset="0"/>
              </a:rPr>
              <a:t>, </a:t>
            </a:r>
          </a:p>
          <a:p>
            <a:r>
              <a:rPr lang="en-US" sz="2000" b="1" dirty="0">
                <a:solidFill>
                  <a:schemeClr val="bg1"/>
                </a:solidFill>
                <a:latin typeface="Times New Roman" panose="02020603050405020304" pitchFamily="18" charset="0"/>
                <a:cs typeface="Times New Roman" panose="02020603050405020304" pitchFamily="18" charset="0"/>
              </a:rPr>
              <a:t>3) subsidence currently developing northeast of </a:t>
            </a:r>
            <a:r>
              <a:rPr lang="en-US" sz="2000" b="1" dirty="0" err="1">
                <a:solidFill>
                  <a:srgbClr val="FFFF00"/>
                </a:solidFill>
                <a:latin typeface="Times New Roman" panose="02020603050405020304" pitchFamily="18" charset="0"/>
                <a:cs typeface="Times New Roman" panose="02020603050405020304" pitchFamily="18" charset="0"/>
              </a:rPr>
              <a:t>Dorris</a:t>
            </a:r>
            <a:r>
              <a:rPr lang="en-US" sz="2000" b="1" dirty="0">
                <a:solidFill>
                  <a:srgbClr val="FFFF00"/>
                </a:solidFill>
                <a:latin typeface="Times New Roman" panose="02020603050405020304" pitchFamily="18" charset="0"/>
                <a:cs typeface="Times New Roman" panose="02020603050405020304" pitchFamily="18" charset="0"/>
              </a:rPr>
              <a:t> </a:t>
            </a:r>
            <a:r>
              <a:rPr lang="en-US" sz="2000" b="1" dirty="0" smtClean="0">
                <a:solidFill>
                  <a:srgbClr val="FFFF00"/>
                </a:solidFill>
                <a:latin typeface="Times New Roman" panose="02020603050405020304" pitchFamily="18" charset="0"/>
                <a:cs typeface="Times New Roman" panose="02020603050405020304" pitchFamily="18" charset="0"/>
              </a:rPr>
              <a:t>School</a:t>
            </a:r>
            <a:endParaRPr lang="fa-IR" sz="2000" b="1" dirty="0" smtClean="0">
              <a:solidFill>
                <a:srgbClr val="FFFF00"/>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4</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a:solidFill>
                  <a:srgbClr val="FFFF00"/>
                </a:solidFill>
                <a:latin typeface="Times New Roman" panose="02020603050405020304" pitchFamily="18" charset="0"/>
                <a:cs typeface="Times New Roman" panose="02020603050405020304" pitchFamily="18" charset="0"/>
              </a:rPr>
              <a:t>mine geometry</a:t>
            </a:r>
            <a:r>
              <a:rPr lang="en-US" sz="2000" b="1" dirty="0">
                <a:solidFill>
                  <a:schemeClr val="bg1"/>
                </a:solidFill>
                <a:latin typeface="Times New Roman" panose="02020603050405020304" pitchFamily="18" charset="0"/>
                <a:cs typeface="Times New Roman" panose="02020603050405020304" pitchFamily="18" charset="0"/>
              </a:rPr>
              <a:t>. </a:t>
            </a:r>
            <a:endParaRPr lang="fa-IR" sz="2000" b="1" dirty="0" smtClean="0">
              <a:solidFill>
                <a:schemeClr val="bg1"/>
              </a:solidFill>
              <a:latin typeface="Times New Roman" panose="02020603050405020304" pitchFamily="18" charset="0"/>
              <a:cs typeface="Times New Roman" panose="02020603050405020304" pitchFamily="18" charset="0"/>
            </a:endParaRPr>
          </a:p>
          <a:p>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6" name="Oval 5"/>
          <p:cNvSpPr/>
          <p:nvPr/>
        </p:nvSpPr>
        <p:spPr>
          <a:xfrm>
            <a:off x="2416629" y="1428929"/>
            <a:ext cx="163286" cy="21544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Oval 6"/>
          <p:cNvSpPr/>
          <p:nvPr/>
        </p:nvSpPr>
        <p:spPr>
          <a:xfrm>
            <a:off x="2651693" y="1628043"/>
            <a:ext cx="163286" cy="21544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Oval 7"/>
          <p:cNvSpPr/>
          <p:nvPr/>
        </p:nvSpPr>
        <p:spPr>
          <a:xfrm>
            <a:off x="3391922" y="2086062"/>
            <a:ext cx="163286" cy="21544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Right Arrow 8"/>
          <p:cNvSpPr/>
          <p:nvPr/>
        </p:nvSpPr>
        <p:spPr>
          <a:xfrm rot="18713296">
            <a:off x="1485900" y="2193783"/>
            <a:ext cx="1180912" cy="26619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Right Arrow 9"/>
          <p:cNvSpPr/>
          <p:nvPr/>
        </p:nvSpPr>
        <p:spPr>
          <a:xfrm rot="18713296">
            <a:off x="2308145" y="2690343"/>
            <a:ext cx="1180912" cy="26619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ight Arrow 10"/>
          <p:cNvSpPr/>
          <p:nvPr/>
        </p:nvSpPr>
        <p:spPr>
          <a:xfrm rot="21442031">
            <a:off x="1777297" y="5406639"/>
            <a:ext cx="798780" cy="26029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83549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66019" y="1943100"/>
            <a:ext cx="5425762" cy="4652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75605" y="145552"/>
            <a:ext cx="11712176" cy="1015663"/>
          </a:xfrm>
          <a:prstGeom prst="rect">
            <a:avLst/>
          </a:prstGeom>
        </p:spPr>
        <p:txBody>
          <a:bodyPr wrap="square">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Subsurface conditions and TDR monitoring cable locations. </a:t>
            </a:r>
            <a:r>
              <a:rPr lang="en-US" sz="2000" b="1" dirty="0" smtClean="0">
                <a:solidFill>
                  <a:schemeClr val="bg1"/>
                </a:solidFill>
                <a:latin typeface="Times New Roman" panose="02020603050405020304" pitchFamily="18" charset="0"/>
                <a:cs typeface="Times New Roman" panose="02020603050405020304" pitchFamily="18" charset="0"/>
              </a:rPr>
              <a:t>Water </a:t>
            </a:r>
            <a:r>
              <a:rPr lang="en-US" sz="2000" b="1" dirty="0">
                <a:solidFill>
                  <a:schemeClr val="bg1"/>
                </a:solidFill>
                <a:latin typeface="Times New Roman" panose="02020603050405020304" pitchFamily="18" charset="0"/>
                <a:cs typeface="Times New Roman" panose="02020603050405020304" pitchFamily="18" charset="0"/>
              </a:rPr>
              <a:t>levels in </a:t>
            </a:r>
            <a:r>
              <a:rPr lang="en-US" sz="2000" b="1" dirty="0">
                <a:solidFill>
                  <a:srgbClr val="FFFF00"/>
                </a:solidFill>
                <a:latin typeface="Times New Roman" panose="02020603050405020304" pitchFamily="18" charset="0"/>
                <a:cs typeface="Times New Roman" panose="02020603050405020304" pitchFamily="18" charset="0"/>
              </a:rPr>
              <a:t>TDR2</a:t>
            </a:r>
            <a:r>
              <a:rPr lang="en-US" sz="2000" b="1" dirty="0">
                <a:solidFill>
                  <a:schemeClr val="bg1"/>
                </a:solidFill>
                <a:latin typeface="Times New Roman" panose="02020603050405020304" pitchFamily="18" charset="0"/>
                <a:cs typeface="Times New Roman" panose="02020603050405020304" pitchFamily="18" charset="0"/>
              </a:rPr>
              <a:t> and </a:t>
            </a:r>
            <a:r>
              <a:rPr lang="en-US" sz="2000" b="1" dirty="0">
                <a:solidFill>
                  <a:srgbClr val="FFFF00"/>
                </a:solidFill>
                <a:latin typeface="Times New Roman" panose="02020603050405020304" pitchFamily="18" charset="0"/>
                <a:cs typeface="Times New Roman" panose="02020603050405020304" pitchFamily="18" charset="0"/>
              </a:rPr>
              <a:t>TDR3</a:t>
            </a:r>
            <a:r>
              <a:rPr lang="en-US" sz="2000" b="1" dirty="0">
                <a:solidFill>
                  <a:schemeClr val="bg1"/>
                </a:solidFill>
                <a:latin typeface="Times New Roman" panose="02020603050405020304" pitchFamily="18" charset="0"/>
                <a:cs typeface="Times New Roman" panose="02020603050405020304" pitchFamily="18" charset="0"/>
              </a:rPr>
              <a:t> are the maximum height of water penetration in the </a:t>
            </a:r>
            <a:r>
              <a:rPr lang="en-US" sz="2000" b="1" dirty="0">
                <a:solidFill>
                  <a:srgbClr val="FFFF00"/>
                </a:solidFill>
                <a:latin typeface="Times New Roman" panose="02020603050405020304" pitchFamily="18" charset="0"/>
                <a:cs typeface="Times New Roman" panose="02020603050405020304" pitchFamily="18" charset="0"/>
              </a:rPr>
              <a:t>coaxial cable foam dielectric</a:t>
            </a:r>
            <a:r>
              <a:rPr lang="en-US" sz="2000" b="1" dirty="0">
                <a:solidFill>
                  <a:schemeClr val="bg1"/>
                </a:solidFill>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a:blip r:embed="rId4"/>
          <a:stretch>
            <a:fillRect/>
          </a:stretch>
        </p:blipFill>
        <p:spPr>
          <a:xfrm>
            <a:off x="6602271" y="3039064"/>
            <a:ext cx="4744638" cy="35158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5739152" y="1384559"/>
            <a:ext cx="6470876" cy="1431161"/>
          </a:xfrm>
          <a:prstGeom prst="rect">
            <a:avLst/>
          </a:prstGeom>
        </p:spPr>
        <p:txBody>
          <a:bodyPr wrap="square">
            <a:spAutoFit/>
          </a:bodyPr>
          <a:lstStyle/>
          <a:p>
            <a:pPr>
              <a:lnSpc>
                <a:spcPct val="150000"/>
              </a:lnSpc>
            </a:pPr>
            <a:r>
              <a:rPr lang="en-US" b="1" dirty="0">
                <a:solidFill>
                  <a:schemeClr val="bg1"/>
                </a:solidFill>
                <a:latin typeface="Times New Roman" panose="02020603050405020304" pitchFamily="18" charset="0"/>
                <a:cs typeface="Times New Roman" panose="02020603050405020304" pitchFamily="18" charset="0"/>
              </a:rPr>
              <a:t>TDR data acquisition system.  </a:t>
            </a:r>
            <a:r>
              <a:rPr lang="en-US" sz="2000" b="1" dirty="0">
                <a:solidFill>
                  <a:srgbClr val="FFFF00"/>
                </a:solidFill>
                <a:latin typeface="Times New Roman" panose="02020603050405020304" pitchFamily="18" charset="0"/>
                <a:cs typeface="Times New Roman" panose="02020603050405020304" pitchFamily="18" charset="0"/>
              </a:rPr>
              <a:t>Cable tester</a:t>
            </a:r>
            <a:r>
              <a:rPr lang="en-US" b="1" dirty="0">
                <a:solidFill>
                  <a:schemeClr val="bg1"/>
                </a:solidFill>
                <a:latin typeface="Times New Roman" panose="02020603050405020304" pitchFamily="18" charset="0"/>
                <a:cs typeface="Times New Roman" panose="02020603050405020304" pitchFamily="18" charset="0"/>
              </a:rPr>
              <a:t>, </a:t>
            </a:r>
            <a:r>
              <a:rPr lang="en-US" sz="2000" b="1" dirty="0">
                <a:solidFill>
                  <a:srgbClr val="FFFF00"/>
                </a:solidFill>
                <a:latin typeface="Times New Roman" panose="02020603050405020304" pitchFamily="18" charset="0"/>
                <a:cs typeface="Times New Roman" panose="02020603050405020304" pitchFamily="18" charset="0"/>
              </a:rPr>
              <a:t>data logger </a:t>
            </a:r>
            <a:r>
              <a:rPr lang="en-US" b="1" dirty="0">
                <a:solidFill>
                  <a:schemeClr val="bg1"/>
                </a:solidFill>
                <a:latin typeface="Times New Roman" panose="02020603050405020304" pitchFamily="18" charset="0"/>
                <a:cs typeface="Times New Roman" panose="02020603050405020304" pitchFamily="18" charset="0"/>
              </a:rPr>
              <a:t>and </a:t>
            </a:r>
            <a:r>
              <a:rPr lang="en-US" sz="2000" b="1" dirty="0">
                <a:solidFill>
                  <a:srgbClr val="FFFF00"/>
                </a:solidFill>
                <a:latin typeface="Times New Roman" panose="02020603050405020304" pitchFamily="18" charset="0"/>
                <a:cs typeface="Times New Roman" panose="02020603050405020304" pitchFamily="18" charset="0"/>
              </a:rPr>
              <a:t>modem</a:t>
            </a:r>
            <a:r>
              <a:rPr lang="en-US" b="1" dirty="0">
                <a:solidFill>
                  <a:schemeClr val="bg1"/>
                </a:solidFill>
                <a:latin typeface="Times New Roman" panose="02020603050405020304" pitchFamily="18" charset="0"/>
                <a:cs typeface="Times New Roman" panose="02020603050405020304" pitchFamily="18" charset="0"/>
              </a:rPr>
              <a:t> are in the upper enclosure; </a:t>
            </a:r>
            <a:r>
              <a:rPr lang="en-US" sz="2000" b="1" dirty="0">
                <a:solidFill>
                  <a:srgbClr val="FFFF00"/>
                </a:solidFill>
                <a:latin typeface="Times New Roman" panose="02020603050405020304" pitchFamily="18" charset="0"/>
                <a:cs typeface="Times New Roman" panose="02020603050405020304" pitchFamily="18" charset="0"/>
              </a:rPr>
              <a:t>multiplexer</a:t>
            </a:r>
            <a:r>
              <a:rPr lang="en-US" b="1" dirty="0">
                <a:solidFill>
                  <a:schemeClr val="bg1"/>
                </a:solidFill>
                <a:latin typeface="Times New Roman" panose="02020603050405020304" pitchFamily="18" charset="0"/>
                <a:cs typeface="Times New Roman" panose="02020603050405020304" pitchFamily="18" charset="0"/>
              </a:rPr>
              <a:t> is in the lower </a:t>
            </a:r>
            <a:r>
              <a:rPr lang="en-US" b="1" dirty="0" smtClean="0">
                <a:solidFill>
                  <a:schemeClr val="bg1"/>
                </a:solidFill>
                <a:latin typeface="Times New Roman" panose="02020603050405020304" pitchFamily="18" charset="0"/>
                <a:cs typeface="Times New Roman" panose="02020603050405020304" pitchFamily="18" charset="0"/>
              </a:rPr>
              <a:t>enclosure</a:t>
            </a:r>
            <a:r>
              <a:rPr lang="fa-IR" b="1" dirty="0" smtClean="0">
                <a:solidFill>
                  <a:schemeClr val="bg1"/>
                </a:solidFill>
                <a:latin typeface="Times New Roman" panose="02020603050405020304" pitchFamily="18" charset="0"/>
                <a:cs typeface="Times New Roman" panose="02020603050405020304" pitchFamily="18" charset="0"/>
              </a:rPr>
              <a:t>.</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8" name="Right Arrow 7"/>
          <p:cNvSpPr/>
          <p:nvPr/>
        </p:nvSpPr>
        <p:spPr>
          <a:xfrm rot="8283068">
            <a:off x="2509750" y="4403455"/>
            <a:ext cx="798780" cy="14514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Right Arrow 9"/>
          <p:cNvSpPr/>
          <p:nvPr/>
        </p:nvSpPr>
        <p:spPr>
          <a:xfrm rot="2419123">
            <a:off x="3094761" y="5170973"/>
            <a:ext cx="798780" cy="16961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ight Arrow 10"/>
          <p:cNvSpPr/>
          <p:nvPr/>
        </p:nvSpPr>
        <p:spPr>
          <a:xfrm rot="5400000">
            <a:off x="3454154" y="1440805"/>
            <a:ext cx="798780" cy="25620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Right Arrow 11"/>
          <p:cNvSpPr/>
          <p:nvPr/>
        </p:nvSpPr>
        <p:spPr>
          <a:xfrm rot="5400000">
            <a:off x="2164194" y="1438757"/>
            <a:ext cx="798780" cy="26029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98432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6366" y="2171700"/>
            <a:ext cx="6512556" cy="4339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316366" y="464492"/>
            <a:ext cx="11603491" cy="1477328"/>
          </a:xfrm>
          <a:prstGeom prst="rect">
            <a:avLst/>
          </a:prstGeom>
        </p:spPr>
        <p:txBody>
          <a:bodyPr wrap="square">
            <a:spAutoFit/>
          </a:bodyPr>
          <a:lstStyle/>
          <a:p>
            <a:pPr>
              <a:lnSpc>
                <a:spcPct val="150000"/>
              </a:lnSpc>
            </a:pPr>
            <a:r>
              <a:rPr lang="en-US" sz="2000" b="1" dirty="0">
                <a:solidFill>
                  <a:srgbClr val="FFFF00"/>
                </a:solidFill>
                <a:latin typeface="Times New Roman" panose="02020603050405020304" pitchFamily="18" charset="0"/>
                <a:cs typeface="Times New Roman" panose="02020603050405020304" pitchFamily="18" charset="0"/>
              </a:rPr>
              <a:t>Waveforms</a:t>
            </a:r>
            <a:r>
              <a:rPr lang="en-US" sz="2000" b="1" dirty="0">
                <a:solidFill>
                  <a:schemeClr val="bg1"/>
                </a:solidFill>
                <a:latin typeface="Times New Roman" panose="02020603050405020304" pitchFamily="18" charset="0"/>
                <a:cs typeface="Times New Roman" panose="02020603050405020304" pitchFamily="18" charset="0"/>
              </a:rPr>
              <a:t> acquired at </a:t>
            </a:r>
            <a:r>
              <a:rPr lang="en-US" sz="2000" b="1" dirty="0">
                <a:solidFill>
                  <a:srgbClr val="FFFF00"/>
                </a:solidFill>
                <a:latin typeface="Times New Roman" panose="02020603050405020304" pitchFamily="18" charset="0"/>
                <a:cs typeface="Times New Roman" panose="02020603050405020304" pitchFamily="18" charset="0"/>
              </a:rPr>
              <a:t>TDR3</a:t>
            </a:r>
            <a:r>
              <a:rPr lang="en-US" sz="2000" b="1" dirty="0">
                <a:solidFill>
                  <a:schemeClr val="bg1"/>
                </a:solidFill>
                <a:latin typeface="Times New Roman" panose="02020603050405020304" pitchFamily="18" charset="0"/>
                <a:cs typeface="Times New Roman" panose="02020603050405020304" pitchFamily="18" charset="0"/>
              </a:rPr>
              <a:t>. The reflection (a) at a depth of </a:t>
            </a:r>
            <a:r>
              <a:rPr lang="en-US" sz="2000" b="1" dirty="0">
                <a:solidFill>
                  <a:srgbClr val="FFFF00"/>
                </a:solidFill>
                <a:latin typeface="Times New Roman" panose="02020603050405020304" pitchFamily="18" charset="0"/>
                <a:cs typeface="Times New Roman" panose="02020603050405020304" pitchFamily="18" charset="0"/>
              </a:rPr>
              <a:t>42 m</a:t>
            </a:r>
            <a:r>
              <a:rPr lang="en-US" sz="2000" b="1" dirty="0">
                <a:solidFill>
                  <a:schemeClr val="bg1"/>
                </a:solidFill>
                <a:latin typeface="Times New Roman" panose="02020603050405020304" pitchFamily="18" charset="0"/>
                <a:cs typeface="Times New Roman" panose="02020603050405020304" pitchFamily="18" charset="0"/>
              </a:rPr>
              <a:t> is associated with deformation along</a:t>
            </a:r>
          </a:p>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a clay seam at the bottom of a fractured shale stratum. </a:t>
            </a: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The </a:t>
            </a:r>
            <a:r>
              <a:rPr lang="en-US" sz="2000" b="1" dirty="0">
                <a:solidFill>
                  <a:schemeClr val="bg1"/>
                </a:solidFill>
                <a:latin typeface="Times New Roman" panose="02020603050405020304" pitchFamily="18" charset="0"/>
                <a:cs typeface="Times New Roman" panose="02020603050405020304" pitchFamily="18" charset="0"/>
              </a:rPr>
              <a:t>reflection (b) is associated with the </a:t>
            </a:r>
            <a:r>
              <a:rPr lang="en-US" sz="2000" b="1" dirty="0">
                <a:solidFill>
                  <a:srgbClr val="FFFF00"/>
                </a:solidFill>
                <a:latin typeface="Times New Roman" panose="02020603050405020304" pitchFamily="18" charset="0"/>
                <a:cs typeface="Times New Roman" panose="02020603050405020304" pitchFamily="18" charset="0"/>
              </a:rPr>
              <a:t>water</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smtClean="0">
                <a:solidFill>
                  <a:schemeClr val="bg1"/>
                </a:solidFill>
                <a:latin typeface="Times New Roman" panose="02020603050405020304" pitchFamily="18" charset="0"/>
                <a:cs typeface="Times New Roman" panose="02020603050405020304" pitchFamily="18" charset="0"/>
              </a:rPr>
              <a:t>interface rising </a:t>
            </a:r>
            <a:r>
              <a:rPr lang="en-US" sz="2000" b="1" dirty="0">
                <a:solidFill>
                  <a:schemeClr val="bg1"/>
                </a:solidFill>
                <a:latin typeface="Times New Roman" panose="02020603050405020304" pitchFamily="18" charset="0"/>
                <a:cs typeface="Times New Roman" panose="02020603050405020304" pitchFamily="18" charset="0"/>
              </a:rPr>
              <a:t>within the cable.</a:t>
            </a:r>
          </a:p>
        </p:txBody>
      </p:sp>
      <p:sp>
        <p:nvSpPr>
          <p:cNvPr id="13" name="Rectangle 12"/>
          <p:cNvSpPr/>
          <p:nvPr/>
        </p:nvSpPr>
        <p:spPr>
          <a:xfrm>
            <a:off x="7037614" y="2819212"/>
            <a:ext cx="4882243" cy="2400657"/>
          </a:xfrm>
          <a:prstGeom prst="rect">
            <a:avLst/>
          </a:prstGeom>
        </p:spPr>
        <p:txBody>
          <a:bodyPr wrap="square">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TDR reflection magnitude and rate of change at a depth of 42 m in TDR3 The change in TDR waveforms at a depth of 42 m </a:t>
            </a:r>
            <a:r>
              <a:rPr lang="en-US" sz="2000" b="1" dirty="0" smtClean="0">
                <a:solidFill>
                  <a:schemeClr val="bg1"/>
                </a:solidFill>
                <a:latin typeface="Times New Roman" panose="02020603050405020304" pitchFamily="18" charset="0"/>
                <a:cs typeface="Times New Roman" panose="02020603050405020304" pitchFamily="18" charset="0"/>
              </a:rPr>
              <a:t>is </a:t>
            </a:r>
            <a:r>
              <a:rPr lang="en-US" sz="2000" b="1" dirty="0">
                <a:solidFill>
                  <a:schemeClr val="bg1"/>
                </a:solidFill>
                <a:latin typeface="Times New Roman" panose="02020603050405020304" pitchFamily="18" charset="0"/>
                <a:cs typeface="Times New Roman" panose="02020603050405020304" pitchFamily="18" charset="0"/>
              </a:rPr>
              <a:t>characteristic of </a:t>
            </a:r>
            <a:r>
              <a:rPr lang="en-US" sz="2000" b="1" dirty="0">
                <a:solidFill>
                  <a:srgbClr val="FFFF00"/>
                </a:solidFill>
                <a:latin typeface="Times New Roman" panose="02020603050405020304" pitchFamily="18" charset="0"/>
                <a:cs typeface="Times New Roman" panose="02020603050405020304" pitchFamily="18" charset="0"/>
              </a:rPr>
              <a:t>cable shear </a:t>
            </a:r>
            <a:r>
              <a:rPr lang="en-US" sz="2000" b="1" dirty="0">
                <a:solidFill>
                  <a:schemeClr val="bg1"/>
                </a:solidFill>
                <a:latin typeface="Times New Roman" panose="02020603050405020304" pitchFamily="18" charset="0"/>
                <a:cs typeface="Times New Roman" panose="02020603050405020304" pitchFamily="18" charset="0"/>
              </a:rPr>
              <a:t>and </a:t>
            </a:r>
            <a:r>
              <a:rPr lang="en-US" sz="2000" b="1" dirty="0">
                <a:solidFill>
                  <a:srgbClr val="FFFF00"/>
                </a:solidFill>
                <a:latin typeface="Times New Roman" panose="02020603050405020304" pitchFamily="18" charset="0"/>
                <a:cs typeface="Times New Roman" panose="02020603050405020304" pitchFamily="18" charset="0"/>
              </a:rPr>
              <a:t>tensile deformation</a:t>
            </a:r>
            <a:r>
              <a:rPr lang="en-US" sz="2000" b="1" dirty="0">
                <a:solidFill>
                  <a:schemeClr val="bg1"/>
                </a:solidFill>
                <a:latin typeface="Times New Roman" panose="02020603050405020304" pitchFamily="18" charset="0"/>
                <a:cs typeface="Times New Roman" panose="02020603050405020304" pitchFamily="18" charset="0"/>
              </a:rPr>
              <a:t>. </a:t>
            </a:r>
          </a:p>
        </p:txBody>
      </p:sp>
      <p:sp>
        <p:nvSpPr>
          <p:cNvPr id="6" name="Right Arrow 5"/>
          <p:cNvSpPr/>
          <p:nvPr/>
        </p:nvSpPr>
        <p:spPr>
          <a:xfrm rot="10800000">
            <a:off x="6738727" y="5310315"/>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Right Arrow 6"/>
          <p:cNvSpPr/>
          <p:nvPr/>
        </p:nvSpPr>
        <p:spPr>
          <a:xfrm rot="10800000">
            <a:off x="6755054" y="5698423"/>
            <a:ext cx="798780" cy="23173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4841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24567" y="114300"/>
            <a:ext cx="4861831" cy="30143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624566" y="3128686"/>
            <a:ext cx="4861832" cy="2974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5"/>
          <a:stretch>
            <a:fillRect/>
          </a:stretch>
        </p:blipFill>
        <p:spPr>
          <a:xfrm>
            <a:off x="624566" y="6103361"/>
            <a:ext cx="4861832" cy="6403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5725886" y="298054"/>
            <a:ext cx="6096000" cy="707886"/>
          </a:xfrm>
          <a:prstGeom prst="rect">
            <a:avLst/>
          </a:prstGeom>
        </p:spPr>
        <p:txBody>
          <a:bodyPr>
            <a:spAutoFit/>
          </a:bodyPr>
          <a:lstStyle/>
          <a:p>
            <a:r>
              <a:rPr lang="en-US" sz="2000" b="1" dirty="0">
                <a:solidFill>
                  <a:schemeClr val="bg1"/>
                </a:solidFill>
                <a:latin typeface="Times New Roman" panose="02020603050405020304" pitchFamily="18" charset="0"/>
                <a:cs typeface="Times New Roman" panose="02020603050405020304" pitchFamily="18" charset="0"/>
              </a:rPr>
              <a:t>Time history of </a:t>
            </a:r>
            <a:r>
              <a:rPr lang="en-US" sz="2000" b="1" dirty="0">
                <a:solidFill>
                  <a:srgbClr val="FFFF00"/>
                </a:solidFill>
                <a:latin typeface="Times New Roman" panose="02020603050405020304" pitchFamily="18" charset="0"/>
                <a:cs typeface="Times New Roman" panose="02020603050405020304" pitchFamily="18" charset="0"/>
              </a:rPr>
              <a:t>surface subsidence </a:t>
            </a:r>
            <a:r>
              <a:rPr lang="en-US" sz="2000" b="1" dirty="0">
                <a:solidFill>
                  <a:schemeClr val="bg1"/>
                </a:solidFill>
                <a:latin typeface="Times New Roman" panose="02020603050405020304" pitchFamily="18" charset="0"/>
                <a:cs typeface="Times New Roman" panose="02020603050405020304" pitchFamily="18" charset="0"/>
              </a:rPr>
              <a:t>and subsurface behavior. </a:t>
            </a:r>
          </a:p>
        </p:txBody>
      </p:sp>
      <p:sp>
        <p:nvSpPr>
          <p:cNvPr id="8" name="TextBox 7"/>
          <p:cNvSpPr txBox="1"/>
          <p:nvPr/>
        </p:nvSpPr>
        <p:spPr>
          <a:xfrm rot="16200000" flipH="1">
            <a:off x="-741201" y="1224055"/>
            <a:ext cx="2237015" cy="369332"/>
          </a:xfrm>
          <a:prstGeom prst="rect">
            <a:avLst/>
          </a:prstGeom>
          <a:noFill/>
        </p:spPr>
        <p:txBody>
          <a:bodyPr wrap="square" rtlCol="0">
            <a:spAutoFit/>
          </a:bodyPr>
          <a:lstStyle/>
          <a:p>
            <a:pPr algn="ctr"/>
            <a:r>
              <a:rPr lang="en-US" b="1" dirty="0" smtClean="0">
                <a:solidFill>
                  <a:srgbClr val="FFFF00"/>
                </a:solidFill>
                <a:latin typeface="Times New Roman" panose="02020603050405020304" pitchFamily="18" charset="0"/>
                <a:cs typeface="Times New Roman" panose="02020603050405020304" pitchFamily="18" charset="0"/>
              </a:rPr>
              <a:t>Subsidence(mm)</a:t>
            </a:r>
            <a:endParaRPr lang="en-US" b="1" dirty="0">
              <a:solidFill>
                <a:srgbClr val="FFFF00"/>
              </a:solidFill>
              <a:latin typeface="Times New Roman" panose="02020603050405020304" pitchFamily="18" charset="0"/>
              <a:cs typeface="Times New Roman" panose="02020603050405020304" pitchFamily="18" charset="0"/>
            </a:endParaRPr>
          </a:p>
        </p:txBody>
      </p:sp>
      <p:sp>
        <p:nvSpPr>
          <p:cNvPr id="9" name="Rectangle 8"/>
          <p:cNvSpPr/>
          <p:nvPr/>
        </p:nvSpPr>
        <p:spPr>
          <a:xfrm rot="16200000">
            <a:off x="-2670693" y="4272055"/>
            <a:ext cx="6096000" cy="369332"/>
          </a:xfrm>
          <a:prstGeom prst="rect">
            <a:avLst/>
          </a:prstGeom>
        </p:spPr>
        <p:txBody>
          <a:bodyPr>
            <a:spAutoFit/>
          </a:bodyPr>
          <a:lstStyle/>
          <a:p>
            <a:pPr algn="ctr">
              <a:defRPr/>
            </a:pPr>
            <a:r>
              <a:rPr lang="en-US" b="1" dirty="0" smtClean="0">
                <a:solidFill>
                  <a:srgbClr val="FFFF00"/>
                </a:solidFill>
                <a:latin typeface="Times New Roman" panose="02020603050405020304" pitchFamily="18" charset="0"/>
                <a:cs typeface="Times New Roman" panose="02020603050405020304" pitchFamily="18" charset="0"/>
              </a:rPr>
              <a:t>Reflection magnitude (turbo</a:t>
            </a:r>
            <a:r>
              <a:rPr lang="en-US" b="1" dirty="0">
                <a:solidFill>
                  <a:srgbClr val="FFFF00"/>
                </a:solidFill>
                <a:latin typeface="Times New Roman" panose="02020603050405020304" pitchFamily="18" charset="0"/>
                <a:cs typeface="Times New Roman" panose="02020603050405020304" pitchFamily="18" charset="0"/>
              </a:rPr>
              <a:t>)</a:t>
            </a:r>
            <a:endParaRPr lang="en-US" dirty="0">
              <a:solidFill>
                <a:srgbClr val="FFFF0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5622472" y="1978770"/>
            <a:ext cx="6096000" cy="1938992"/>
          </a:xfrm>
          <a:prstGeom prst="rect">
            <a:avLst/>
          </a:prstGeom>
        </p:spPr>
        <p:txBody>
          <a:bodyPr>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During the period from April 1995 to August 1996 when the cables experienced tension, </a:t>
            </a:r>
            <a:r>
              <a:rPr lang="en-US" sz="2000" b="1" dirty="0">
                <a:solidFill>
                  <a:srgbClr val="FFFF00"/>
                </a:solidFill>
                <a:latin typeface="Times New Roman" panose="02020603050405020304" pitchFamily="18" charset="0"/>
                <a:cs typeface="Times New Roman" panose="02020603050405020304" pitchFamily="18" charset="0"/>
              </a:rPr>
              <a:t>probably due to strata separation</a:t>
            </a:r>
            <a:r>
              <a:rPr lang="en-US" sz="2000" b="1" dirty="0">
                <a:solidFill>
                  <a:schemeClr val="bg1"/>
                </a:solidFill>
                <a:latin typeface="Times New Roman" panose="02020603050405020304" pitchFamily="18" charset="0"/>
                <a:cs typeface="Times New Roman" panose="02020603050405020304" pitchFamily="18" charset="0"/>
              </a:rPr>
              <a:t>, surface subsidence of </a:t>
            </a:r>
            <a:r>
              <a:rPr lang="en-US" sz="2000" b="1" dirty="0">
                <a:solidFill>
                  <a:srgbClr val="FFFF00"/>
                </a:solidFill>
                <a:latin typeface="Times New Roman" panose="02020603050405020304" pitchFamily="18" charset="0"/>
                <a:cs typeface="Times New Roman" panose="02020603050405020304" pitchFamily="18" charset="0"/>
              </a:rPr>
              <a:t>7 to 20 mm</a:t>
            </a:r>
          </a:p>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occurred as shown in </a:t>
            </a:r>
            <a:r>
              <a:rPr lang="en-US" sz="2000" b="1" dirty="0">
                <a:solidFill>
                  <a:srgbClr val="FFFF00"/>
                </a:solidFill>
                <a:latin typeface="Times New Roman" panose="02020603050405020304" pitchFamily="18" charset="0"/>
                <a:cs typeface="Times New Roman" panose="02020603050405020304" pitchFamily="18" charset="0"/>
              </a:rPr>
              <a:t>Figure </a:t>
            </a:r>
            <a:r>
              <a:rPr lang="en-US" sz="2000" b="1" dirty="0" smtClean="0">
                <a:solidFill>
                  <a:srgbClr val="FFFF00"/>
                </a:solidFill>
                <a:latin typeface="Times New Roman" panose="02020603050405020304" pitchFamily="18" charset="0"/>
                <a:cs typeface="Times New Roman" panose="02020603050405020304" pitchFamily="18" charset="0"/>
              </a:rPr>
              <a:t>a</a:t>
            </a:r>
            <a:r>
              <a:rPr lang="en-US" sz="2000" b="1" dirty="0">
                <a:solidFill>
                  <a:schemeClr val="bg1"/>
                </a:solidFill>
                <a:latin typeface="Times New Roman" panose="02020603050405020304" pitchFamily="18" charset="0"/>
                <a:cs typeface="Times New Roman" panose="02020603050405020304" pitchFamily="18" charset="0"/>
              </a:rPr>
              <a:t>. </a:t>
            </a:r>
          </a:p>
        </p:txBody>
      </p:sp>
      <p:sp>
        <p:nvSpPr>
          <p:cNvPr id="11" name="Rectangle 10"/>
          <p:cNvSpPr/>
          <p:nvPr/>
        </p:nvSpPr>
        <p:spPr>
          <a:xfrm>
            <a:off x="5622472" y="4606451"/>
            <a:ext cx="6096000" cy="1938992"/>
          </a:xfrm>
          <a:prstGeom prst="rect">
            <a:avLst/>
          </a:prstGeom>
        </p:spPr>
        <p:txBody>
          <a:bodyPr>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The time history of reflection magnitude is plotted in </a:t>
            </a:r>
            <a:r>
              <a:rPr lang="en-US" sz="2000" b="1" dirty="0">
                <a:solidFill>
                  <a:srgbClr val="FFFF00"/>
                </a:solidFill>
                <a:latin typeface="Times New Roman" panose="02020603050405020304" pitchFamily="18" charset="0"/>
                <a:cs typeface="Times New Roman" panose="02020603050405020304" pitchFamily="18" charset="0"/>
              </a:rPr>
              <a:t>Figure </a:t>
            </a:r>
            <a:r>
              <a:rPr lang="en-US" sz="2000" b="1" dirty="0" smtClean="0">
                <a:solidFill>
                  <a:srgbClr val="FFFF00"/>
                </a:solidFill>
                <a:latin typeface="Times New Roman" panose="02020603050405020304" pitchFamily="18" charset="0"/>
                <a:cs typeface="Times New Roman" panose="02020603050405020304" pitchFamily="18" charset="0"/>
              </a:rPr>
              <a:t>b </a:t>
            </a:r>
            <a:r>
              <a:rPr lang="en-US" sz="2000" b="1" dirty="0">
                <a:solidFill>
                  <a:schemeClr val="bg1"/>
                </a:solidFill>
                <a:latin typeface="Times New Roman" panose="02020603050405020304" pitchFamily="18" charset="0"/>
                <a:cs typeface="Times New Roman" panose="02020603050405020304" pitchFamily="18" charset="0"/>
              </a:rPr>
              <a:t>where an increase </a:t>
            </a:r>
            <a:r>
              <a:rPr lang="en-US" sz="2000" b="1" dirty="0" smtClean="0">
                <a:solidFill>
                  <a:schemeClr val="bg1"/>
                </a:solidFill>
                <a:latin typeface="Times New Roman" panose="02020603050405020304" pitchFamily="18" charset="0"/>
                <a:cs typeface="Times New Roman" panose="02020603050405020304" pitchFamily="18" charset="0"/>
              </a:rPr>
              <a:t>in</a:t>
            </a:r>
            <a:r>
              <a:rPr lang="fa-IR" sz="2000" b="1" dirty="0" smtClean="0">
                <a:solidFill>
                  <a:schemeClr val="bg1"/>
                </a:solidFill>
                <a:latin typeface="Times New Roman" panose="02020603050405020304" pitchFamily="18" charset="0"/>
                <a:cs typeface="Times New Roman" panose="02020603050405020304" pitchFamily="18" charset="0"/>
              </a:rPr>
              <a:t> </a:t>
            </a:r>
            <a:r>
              <a:rPr lang="en-US" sz="2000" b="1" dirty="0" smtClean="0">
                <a:solidFill>
                  <a:schemeClr val="bg1"/>
                </a:solidFill>
                <a:latin typeface="Times New Roman" panose="02020603050405020304" pitchFamily="18" charset="0"/>
                <a:cs typeface="Times New Roman" panose="02020603050405020304" pitchFamily="18" charset="0"/>
              </a:rPr>
              <a:t>magnitude </a:t>
            </a:r>
            <a:r>
              <a:rPr lang="en-US" sz="2000" b="1" dirty="0">
                <a:solidFill>
                  <a:schemeClr val="bg1"/>
                </a:solidFill>
                <a:latin typeface="Times New Roman" panose="02020603050405020304" pitchFamily="18" charset="0"/>
                <a:cs typeface="Times New Roman" panose="02020603050405020304" pitchFamily="18" charset="0"/>
              </a:rPr>
              <a:t>is </a:t>
            </a:r>
            <a:r>
              <a:rPr lang="en-US" sz="2000" b="1" dirty="0">
                <a:solidFill>
                  <a:srgbClr val="FFFF00"/>
                </a:solidFill>
                <a:latin typeface="Times New Roman" panose="02020603050405020304" pitchFamily="18" charset="0"/>
                <a:cs typeface="Times New Roman" panose="02020603050405020304" pitchFamily="18" charset="0"/>
              </a:rPr>
              <a:t>associated</a:t>
            </a:r>
            <a:r>
              <a:rPr lang="en-US" sz="2000" b="1" dirty="0">
                <a:solidFill>
                  <a:schemeClr val="bg1"/>
                </a:solidFill>
                <a:latin typeface="Times New Roman" panose="02020603050405020304" pitchFamily="18" charset="0"/>
                <a:cs typeface="Times New Roman" panose="02020603050405020304" pitchFamily="18" charset="0"/>
              </a:rPr>
              <a:t> with </a:t>
            </a:r>
            <a:r>
              <a:rPr lang="en-US" sz="2000" b="1" dirty="0">
                <a:solidFill>
                  <a:srgbClr val="FFFF00"/>
                </a:solidFill>
                <a:latin typeface="Times New Roman" panose="02020603050405020304" pitchFamily="18" charset="0"/>
                <a:cs typeface="Times New Roman" panose="02020603050405020304" pitchFamily="18" charset="0"/>
              </a:rPr>
              <a:t>shear deformation </a:t>
            </a:r>
            <a:r>
              <a:rPr lang="en-US" sz="2000" b="1" dirty="0">
                <a:solidFill>
                  <a:schemeClr val="bg1"/>
                </a:solidFill>
                <a:latin typeface="Times New Roman" panose="02020603050405020304" pitchFamily="18" charset="0"/>
                <a:cs typeface="Times New Roman" panose="02020603050405020304" pitchFamily="18" charset="0"/>
              </a:rPr>
              <a:t>and a decrease is associated with </a:t>
            </a:r>
            <a:r>
              <a:rPr lang="en-US" sz="2000" b="1" dirty="0">
                <a:solidFill>
                  <a:srgbClr val="FFFF00"/>
                </a:solidFill>
                <a:latin typeface="Times New Roman" panose="02020603050405020304" pitchFamily="18" charset="0"/>
                <a:cs typeface="Times New Roman" panose="02020603050405020304" pitchFamily="18" charset="0"/>
              </a:rPr>
              <a:t>tensile </a:t>
            </a:r>
            <a:r>
              <a:rPr lang="en-US" sz="2000" b="1" dirty="0" smtClean="0">
                <a:solidFill>
                  <a:srgbClr val="FFFF00"/>
                </a:solidFill>
                <a:latin typeface="Times New Roman" panose="02020603050405020304" pitchFamily="18" charset="0"/>
                <a:cs typeface="Times New Roman" panose="02020603050405020304" pitchFamily="18" charset="0"/>
              </a:rPr>
              <a:t>deformation</a:t>
            </a:r>
            <a:r>
              <a:rPr lang="fa-IR" sz="2000" b="1" dirty="0" smtClean="0">
                <a:solidFill>
                  <a:schemeClr val="bg1"/>
                </a:solidFill>
                <a:latin typeface="Times New Roman" panose="02020603050405020304" pitchFamily="18" charset="0"/>
                <a:cs typeface="Times New Roman" panose="02020603050405020304" pitchFamily="18" charset="0"/>
              </a:rPr>
              <a:t>.</a:t>
            </a:r>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2" name="Rectangle 1"/>
          <p:cNvSpPr/>
          <p:nvPr/>
        </p:nvSpPr>
        <p:spPr>
          <a:xfrm>
            <a:off x="5725886" y="1643133"/>
            <a:ext cx="2307042" cy="369332"/>
          </a:xfrm>
          <a:prstGeom prst="rect">
            <a:avLst/>
          </a:prstGeom>
        </p:spPr>
        <p:txBody>
          <a:bodyPr wrap="none">
            <a:spAutoFit/>
          </a:bodyPr>
          <a:lstStyle/>
          <a:p>
            <a:r>
              <a:rPr lang="en-US" b="1" dirty="0">
                <a:solidFill>
                  <a:srgbClr val="FFFF00"/>
                </a:solidFill>
                <a:latin typeface="Times New Roman" panose="02020603050405020304" pitchFamily="18" charset="0"/>
                <a:cs typeface="Times New Roman" panose="02020603050405020304" pitchFamily="18" charset="0"/>
              </a:rPr>
              <a:t>A, surface subsidence</a:t>
            </a:r>
            <a:endParaRPr lang="en-US" dirty="0">
              <a:solidFill>
                <a:srgbClr val="FFFF00"/>
              </a:solidFill>
            </a:endParaRPr>
          </a:p>
        </p:txBody>
      </p:sp>
      <p:sp>
        <p:nvSpPr>
          <p:cNvPr id="3" name="Rectangle 2"/>
          <p:cNvSpPr/>
          <p:nvPr/>
        </p:nvSpPr>
        <p:spPr>
          <a:xfrm>
            <a:off x="5622472" y="4213483"/>
            <a:ext cx="4076757" cy="369332"/>
          </a:xfrm>
          <a:prstGeom prst="rect">
            <a:avLst/>
          </a:prstGeom>
        </p:spPr>
        <p:txBody>
          <a:bodyPr wrap="none">
            <a:spAutoFit/>
          </a:bodyPr>
          <a:lstStyle/>
          <a:p>
            <a:r>
              <a:rPr lang="en-US" b="1" dirty="0">
                <a:solidFill>
                  <a:srgbClr val="FFFF00"/>
                </a:solidFill>
                <a:latin typeface="Times New Roman" panose="02020603050405020304" pitchFamily="18" charset="0"/>
                <a:cs typeface="Times New Roman" panose="02020603050405020304" pitchFamily="18" charset="0"/>
              </a:rPr>
              <a:t>B, cable deformation at a depth of 42 m</a:t>
            </a:r>
            <a:endParaRPr lang="en-US" dirty="0">
              <a:solidFill>
                <a:srgbClr val="FFFF00"/>
              </a:solidFill>
            </a:endParaRPr>
          </a:p>
        </p:txBody>
      </p:sp>
    </p:spTree>
    <p:extLst>
      <p:ext uri="{BB962C8B-B14F-4D97-AF65-F5344CB8AC3E}">
        <p14:creationId xmlns:p14="http://schemas.microsoft.com/office/powerpoint/2010/main" val="40221373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val="1666341242"/>
              </p:ext>
            </p:extLst>
          </p:nvPr>
        </p:nvGraphicFramePr>
        <p:xfrm>
          <a:off x="427510" y="1055107"/>
          <a:ext cx="7615628" cy="5267960"/>
        </p:xfrm>
        <a:graphic>
          <a:graphicData uri="http://schemas.openxmlformats.org/drawingml/2006/table">
            <a:tbl>
              <a:tblPr firstRow="1" bandRow="1">
                <a:tableStyleId>{5C22544A-7EE6-4342-B048-85BDC9FD1C3A}</a:tableStyleId>
              </a:tblPr>
              <a:tblGrid>
                <a:gridCol w="1523126"/>
                <a:gridCol w="1361634"/>
                <a:gridCol w="1300434"/>
                <a:gridCol w="1609399"/>
                <a:gridCol w="1821035"/>
              </a:tblGrid>
              <a:tr h="370840">
                <a:tc>
                  <a:txBody>
                    <a:bodyPr/>
                    <a:lstStyle/>
                    <a:p>
                      <a:pPr algn="ct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Date</a:t>
                      </a: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TDR reflection</a:t>
                      </a:r>
                      <a:b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magnitude</a:t>
                      </a:r>
                      <a:b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(turbo)</a:t>
                      </a:r>
                      <a:endParaRPr lang="en-US" sz="1800" b="0"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Difference</a:t>
                      </a:r>
                      <a:b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(turbo)</a:t>
                      </a:r>
                      <a:endParaRPr lang="en-US" sz="1800" b="0"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endParaRPr>
                    </a:p>
                    <a:p>
                      <a:pPr algn="ctr"/>
                      <a:endParaRPr lang="en-US" dirty="0">
                        <a:solidFill>
                          <a:srgbClr val="FFFF00"/>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Rate</a:t>
                      </a:r>
                      <a:b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b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(turbo/month)</a:t>
                      </a:r>
                      <a:endParaRPr lang="en-US" sz="1800" b="0"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rPr>
                        <a:t>Interpretation</a:t>
                      </a:r>
                      <a:endParaRPr lang="en-US" sz="1800" b="0" i="0" u="none" strike="noStrike" kern="1200" dirty="0" smtClean="0">
                        <a:solidFill>
                          <a:srgbClr val="FFFF00"/>
                        </a:solidFill>
                        <a:effectLst/>
                        <a:latin typeface="Times New Roman" panose="02020603050405020304" pitchFamily="18" charset="0"/>
                        <a:ea typeface="+mn-ea"/>
                        <a:cs typeface="Times New Roman" panose="02020603050405020304" pitchFamily="18" charset="0"/>
                      </a:endParaRPr>
                    </a:p>
                  </a:txBody>
                  <a:tcPr/>
                </a:tc>
              </a:tr>
              <a:tr h="370840">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17 May 95</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20.59</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-12.36</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-1.9</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Tension</a:t>
                      </a: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1800" b="1" i="0" kern="1200" dirty="0" smtClean="0">
                          <a:solidFill>
                            <a:schemeClr val="bg1"/>
                          </a:solidFill>
                          <a:effectLst/>
                          <a:latin typeface="Times New Roman" panose="02020603050405020304" pitchFamily="18" charset="0"/>
                          <a:ea typeface="+mn-ea"/>
                          <a:cs typeface="Times New Roman" panose="02020603050405020304" pitchFamily="18" charset="0"/>
                        </a:rPr>
                        <a:t>1</a:t>
                      </a: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 Dec 95</a:t>
                      </a:r>
                      <a:endParaRPr lang="en-US" b="1" dirty="0" smtClean="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8.23</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0.82</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0.2</a:t>
                      </a:r>
                      <a:endParaRPr lang="en-US" b="1" dirty="0" smtClean="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stable</a:t>
                      </a: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20 April 96</a:t>
                      </a:r>
                      <a:endParaRPr lang="en-US" b="1" dirty="0" smtClean="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9.05</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u="none" strike="noStrike" kern="1200" dirty="0" smtClean="0">
                          <a:solidFill>
                            <a:schemeClr val="bg1"/>
                          </a:solidFill>
                          <a:effectLst/>
                          <a:latin typeface="Times New Roman" panose="02020603050405020304" pitchFamily="18" charset="0"/>
                          <a:ea typeface="+mn-ea"/>
                          <a:cs typeface="Times New Roman" panose="02020603050405020304" pitchFamily="18" charset="0"/>
                        </a:rPr>
                        <a:t>-4.66</a:t>
                      </a:r>
                      <a:endParaRPr lang="en-US"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chemeClr val="bg1"/>
                          </a:solidFill>
                          <a:effectLst/>
                          <a:latin typeface="Times New Roman" panose="02020603050405020304" pitchFamily="18" charset="0"/>
                          <a:ea typeface="+mn-ea"/>
                          <a:cs typeface="Times New Roman" panose="02020603050405020304" pitchFamily="18" charset="0"/>
                        </a:rPr>
                        <a:t>-1.9</a:t>
                      </a:r>
                      <a:endParaRPr lang="en-US" sz="1800" b="0" i="0" u="none" strike="noStrike" kern="1200" dirty="0" smtClean="0">
                        <a:solidFill>
                          <a:schemeClr val="bg1"/>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dirty="0" smtClean="0">
                          <a:solidFill>
                            <a:schemeClr val="bg1"/>
                          </a:solidFill>
                          <a:effectLst/>
                          <a:latin typeface="Times New Roman" panose="02020603050405020304" pitchFamily="18" charset="0"/>
                          <a:ea typeface="+mn-ea"/>
                          <a:cs typeface="Times New Roman" panose="02020603050405020304" pitchFamily="18" charset="0"/>
                        </a:rPr>
                        <a:t>Tension</a:t>
                      </a:r>
                      <a:endParaRPr lang="en-US" sz="1800" b="0" i="0" u="none" strike="noStrike" kern="1200" dirty="0" smtClean="0">
                        <a:solidFill>
                          <a:schemeClr val="bg1"/>
                        </a:solidFill>
                        <a:effectLst/>
                        <a:latin typeface="Times New Roman" panose="02020603050405020304" pitchFamily="18" charset="0"/>
                        <a:ea typeface="+mn-ea"/>
                        <a:cs typeface="Times New Roman" panose="02020603050405020304" pitchFamily="18" charset="0"/>
                      </a:endParaRPr>
                    </a:p>
                  </a:txBody>
                  <a:tcPr/>
                </a:tc>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3 July 96</a:t>
                      </a:r>
                      <a:endParaRPr lang="en-US" b="1" dirty="0" smtClean="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4.39</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fa-IR" b="1" dirty="0" smtClean="0">
                          <a:solidFill>
                            <a:schemeClr val="bg1"/>
                          </a:solidFill>
                          <a:latin typeface="Times New Roman" panose="02020603050405020304" pitchFamily="18" charset="0"/>
                          <a:cs typeface="Times New Roman" panose="02020603050405020304" pitchFamily="18" charset="0"/>
                        </a:rPr>
                        <a:t>0.64</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0.2</a:t>
                      </a:r>
                      <a:endParaRPr lang="en-US" b="1" dirty="0" smtClean="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stable</a:t>
                      </a: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25 Oct 96</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fa-IR" b="1" dirty="0" smtClean="0">
                          <a:solidFill>
                            <a:schemeClr val="bg1"/>
                          </a:solidFill>
                          <a:latin typeface="Times New Roman" panose="02020603050405020304" pitchFamily="18" charset="0"/>
                          <a:cs typeface="Times New Roman" panose="02020603050405020304" pitchFamily="18" charset="0"/>
                        </a:rPr>
                        <a:t>5.03</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fa-IR" b="1" dirty="0" smtClean="0">
                          <a:solidFill>
                            <a:schemeClr val="bg1"/>
                          </a:solidFill>
                          <a:latin typeface="Times New Roman" panose="02020603050405020304" pitchFamily="18" charset="0"/>
                          <a:cs typeface="Times New Roman" panose="02020603050405020304" pitchFamily="18" charset="0"/>
                        </a:rPr>
                        <a:t>4.2</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fa-IR" b="1" dirty="0" smtClean="0">
                          <a:solidFill>
                            <a:schemeClr val="bg1"/>
                          </a:solidFill>
                          <a:latin typeface="Times New Roman" panose="02020603050405020304" pitchFamily="18" charset="0"/>
                          <a:cs typeface="Times New Roman" panose="02020603050405020304" pitchFamily="18" charset="0"/>
                        </a:rPr>
                        <a:t>4.8</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shear</a:t>
                      </a:r>
                      <a:endParaRPr lang="en-US" b="1" dirty="0">
                        <a:solidFill>
                          <a:schemeClr val="bg1"/>
                        </a:solidFill>
                        <a:latin typeface="Times New Roman" panose="02020603050405020304" pitchFamily="18" charset="0"/>
                        <a:cs typeface="Times New Roman" panose="02020603050405020304" pitchFamily="18" charset="0"/>
                      </a:endParaRPr>
                    </a:p>
                  </a:txBody>
                  <a:tcPr/>
                </a:tc>
              </a:tr>
              <a:tr h="370840">
                <a:tc>
                  <a:txBody>
                    <a:bodyPr/>
                    <a:lstStyle/>
                    <a:p>
                      <a:pPr algn="ctr"/>
                      <a:r>
                        <a:rPr lang="en-US" sz="1800" b="1" i="0" kern="1200" dirty="0" smtClean="0">
                          <a:solidFill>
                            <a:schemeClr val="bg1"/>
                          </a:solidFill>
                          <a:effectLst/>
                          <a:latin typeface="Times New Roman" panose="02020603050405020304" pitchFamily="18" charset="0"/>
                          <a:ea typeface="+mn-ea"/>
                          <a:cs typeface="Times New Roman" panose="02020603050405020304" pitchFamily="18" charset="0"/>
                        </a:rPr>
                        <a:t>20 Nov 96</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fa-IR" b="1" dirty="0" smtClean="0">
                          <a:solidFill>
                            <a:schemeClr val="bg1"/>
                          </a:solidFill>
                          <a:latin typeface="Times New Roman" panose="02020603050405020304" pitchFamily="18" charset="0"/>
                          <a:cs typeface="Times New Roman" panose="02020603050405020304" pitchFamily="18" charset="0"/>
                        </a:rPr>
                        <a:t>9.23</a:t>
                      </a: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endParaRPr lang="en-US" b="1" dirty="0">
                        <a:solidFill>
                          <a:schemeClr val="bg1"/>
                        </a:solidFill>
                        <a:latin typeface="Times New Roman" panose="02020603050405020304" pitchFamily="18" charset="0"/>
                        <a:cs typeface="Times New Roman" panose="02020603050405020304" pitchFamily="18" charset="0"/>
                      </a:endParaRPr>
                    </a:p>
                  </a:txBody>
                  <a:tcPr/>
                </a:tc>
              </a:tr>
            </a:tbl>
          </a:graphicData>
        </a:graphic>
      </p:graphicFrame>
      <p:sp>
        <p:nvSpPr>
          <p:cNvPr id="17" name="Rectangle 16"/>
          <p:cNvSpPr/>
          <p:nvPr/>
        </p:nvSpPr>
        <p:spPr>
          <a:xfrm>
            <a:off x="304800" y="493264"/>
            <a:ext cx="8333014" cy="400110"/>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TDR </a:t>
            </a:r>
            <a:r>
              <a:rPr lang="en-US" sz="2000" b="1" dirty="0">
                <a:solidFill>
                  <a:srgbClr val="FFFF00"/>
                </a:solidFill>
                <a:latin typeface="Times New Roman" panose="02020603050405020304" pitchFamily="18" charset="0"/>
                <a:cs typeface="Times New Roman" panose="02020603050405020304" pitchFamily="18" charset="0"/>
              </a:rPr>
              <a:t>reflection magnitude </a:t>
            </a:r>
            <a:r>
              <a:rPr lang="en-US" sz="2000" b="1" dirty="0">
                <a:solidFill>
                  <a:schemeClr val="bg1"/>
                </a:solidFill>
                <a:latin typeface="Times New Roman" panose="02020603050405020304" pitchFamily="18" charset="0"/>
                <a:cs typeface="Times New Roman" panose="02020603050405020304" pitchFamily="18" charset="0"/>
              </a:rPr>
              <a:t>and rate of change at a depth of 42 m in TDR3</a:t>
            </a:r>
          </a:p>
        </p:txBody>
      </p:sp>
      <p:sp>
        <p:nvSpPr>
          <p:cNvPr id="18" name="Rectangle 17"/>
          <p:cNvSpPr/>
          <p:nvPr/>
        </p:nvSpPr>
        <p:spPr>
          <a:xfrm>
            <a:off x="8235044" y="1514093"/>
            <a:ext cx="3782785" cy="2677656"/>
          </a:xfrm>
          <a:prstGeom prst="rect">
            <a:avLst/>
          </a:prstGeom>
        </p:spPr>
        <p:txBody>
          <a:bodyPr wrap="square">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The periods of </a:t>
            </a:r>
            <a:r>
              <a:rPr lang="en-US" sz="2400" b="1" dirty="0">
                <a:solidFill>
                  <a:srgbClr val="FFFF00"/>
                </a:solidFill>
                <a:latin typeface="Times New Roman" panose="02020603050405020304" pitchFamily="18" charset="0"/>
                <a:cs typeface="Times New Roman" panose="02020603050405020304" pitchFamily="18" charset="0"/>
              </a:rPr>
              <a:t>deformation</a:t>
            </a:r>
            <a:r>
              <a:rPr lang="en-US" sz="2000" b="1" dirty="0">
                <a:solidFill>
                  <a:schemeClr val="bg1"/>
                </a:solidFill>
                <a:latin typeface="Times New Roman" panose="02020603050405020304" pitchFamily="18" charset="0"/>
                <a:cs typeface="Times New Roman" panose="02020603050405020304" pitchFamily="18" charset="0"/>
              </a:rPr>
              <a:t> can be conveniently identified by the </a:t>
            </a:r>
            <a:r>
              <a:rPr lang="en-US" sz="2400" b="1" dirty="0">
                <a:solidFill>
                  <a:srgbClr val="FFFF00"/>
                </a:solidFill>
                <a:latin typeface="Times New Roman" panose="02020603050405020304" pitchFamily="18" charset="0"/>
                <a:cs typeface="Times New Roman" panose="02020603050405020304" pitchFamily="18" charset="0"/>
              </a:rPr>
              <a:t>rate of </a:t>
            </a:r>
            <a:r>
              <a:rPr lang="en-US" sz="2400" b="1" dirty="0" smtClean="0">
                <a:solidFill>
                  <a:srgbClr val="FFFF00"/>
                </a:solidFill>
                <a:latin typeface="Times New Roman" panose="02020603050405020304" pitchFamily="18" charset="0"/>
                <a:cs typeface="Times New Roman" panose="02020603050405020304" pitchFamily="18" charset="0"/>
              </a:rPr>
              <a:t>change</a:t>
            </a:r>
            <a:r>
              <a:rPr lang="fa-IR" sz="2400" b="1" dirty="0" smtClean="0">
                <a:solidFill>
                  <a:srgbClr val="FFFF00"/>
                </a:solidFill>
                <a:latin typeface="Times New Roman" panose="02020603050405020304" pitchFamily="18" charset="0"/>
                <a:cs typeface="Times New Roman" panose="02020603050405020304" pitchFamily="18" charset="0"/>
              </a:rPr>
              <a:t> </a:t>
            </a:r>
            <a:r>
              <a:rPr lang="en-US" sz="2000" b="1" dirty="0" smtClean="0">
                <a:solidFill>
                  <a:schemeClr val="bg1"/>
                </a:solidFill>
                <a:latin typeface="Times New Roman" panose="02020603050405020304" pitchFamily="18" charset="0"/>
                <a:cs typeface="Times New Roman" panose="02020603050405020304" pitchFamily="18" charset="0"/>
              </a:rPr>
              <a:t>in </a:t>
            </a:r>
            <a:r>
              <a:rPr lang="en-US" sz="2400" b="1" dirty="0">
                <a:solidFill>
                  <a:srgbClr val="FFFF00"/>
                </a:solidFill>
                <a:latin typeface="Times New Roman" panose="02020603050405020304" pitchFamily="18" charset="0"/>
                <a:cs typeface="Times New Roman" panose="02020603050405020304" pitchFamily="18" charset="0"/>
              </a:rPr>
              <a:t>reflection magnitude </a:t>
            </a:r>
            <a:r>
              <a:rPr lang="en-US" sz="2000" b="1" dirty="0">
                <a:solidFill>
                  <a:schemeClr val="bg1"/>
                </a:solidFill>
                <a:latin typeface="Times New Roman" panose="02020603050405020304" pitchFamily="18" charset="0"/>
                <a:cs typeface="Times New Roman" panose="02020603050405020304" pitchFamily="18" charset="0"/>
              </a:rPr>
              <a:t>as summarized in Table .</a:t>
            </a:r>
          </a:p>
        </p:txBody>
      </p:sp>
    </p:spTree>
    <p:extLst>
      <p:ext uri="{BB962C8B-B14F-4D97-AF65-F5344CB8AC3E}">
        <p14:creationId xmlns:p14="http://schemas.microsoft.com/office/powerpoint/2010/main" val="4244792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37678" y="1174977"/>
            <a:ext cx="4970728" cy="2862322"/>
          </a:xfrm>
          <a:prstGeom prst="rect">
            <a:avLst/>
          </a:prstGeom>
        </p:spPr>
        <p:txBody>
          <a:bodyPr wrap="square">
            <a:spAutoFit/>
          </a:bodyPr>
          <a:lstStyle/>
          <a:p>
            <a:pPr marL="342900" indent="-342900" algn="r" rtl="1">
              <a:lnSpc>
                <a:spcPct val="150000"/>
              </a:lnSpc>
              <a:buFont typeface="Wingdings" panose="05000000000000000000" pitchFamily="2" charset="2"/>
              <a:buChar char="ü"/>
            </a:pPr>
            <a:r>
              <a:rPr lang="fa-IR" sz="2400" b="1" dirty="0">
                <a:solidFill>
                  <a:srgbClr val="FFFF00"/>
                </a:solidFill>
                <a:latin typeface="Arial" panose="020B0604020202020204" pitchFamily="34" charset="0"/>
                <a:cs typeface="B Nazanin" panose="00000400000000000000" pitchFamily="2" charset="-78"/>
              </a:rPr>
              <a:t>نشست</a:t>
            </a:r>
            <a:r>
              <a:rPr lang="fa-IR" sz="2400" b="1" dirty="0">
                <a:solidFill>
                  <a:schemeClr val="bg1">
                    <a:lumMod val="95000"/>
                    <a:lumOff val="5000"/>
                  </a:schemeClr>
                </a:solidFill>
                <a:latin typeface="Arial" panose="020B0604020202020204" pitchFamily="34" charset="0"/>
                <a:cs typeface="B Nazanin" panose="00000400000000000000" pitchFamily="2" charset="-78"/>
              </a:rPr>
              <a:t> پدیده اى است که </a:t>
            </a:r>
            <a:r>
              <a:rPr lang="fa-IR" sz="2400" b="1" dirty="0" smtClean="0">
                <a:solidFill>
                  <a:schemeClr val="bg1">
                    <a:lumMod val="95000"/>
                    <a:lumOff val="5000"/>
                  </a:schemeClr>
                </a:solidFill>
                <a:latin typeface="Arial" panose="020B0604020202020204" pitchFamily="34" charset="0"/>
                <a:cs typeface="B Nazanin" panose="00000400000000000000" pitchFamily="2" charset="-78"/>
              </a:rPr>
              <a:t>دراثر آن </a:t>
            </a:r>
            <a:r>
              <a:rPr lang="fa-IR" sz="2400" b="1" dirty="0">
                <a:solidFill>
                  <a:srgbClr val="FFFF00"/>
                </a:solidFill>
                <a:latin typeface="Arial" panose="020B0604020202020204" pitchFamily="34" charset="0"/>
                <a:cs typeface="B Nazanin" panose="00000400000000000000" pitchFamily="2" charset="-78"/>
              </a:rPr>
              <a:t>سطح زمین</a:t>
            </a:r>
            <a:r>
              <a:rPr lang="fa-IR" sz="2400" b="1" dirty="0">
                <a:solidFill>
                  <a:schemeClr val="bg1">
                    <a:lumMod val="95000"/>
                    <a:lumOff val="5000"/>
                  </a:schemeClr>
                </a:solidFill>
                <a:latin typeface="Arial" panose="020B0604020202020204" pitchFamily="34" charset="0"/>
                <a:cs typeface="B Nazanin" panose="00000400000000000000" pitchFamily="2" charset="-78"/>
              </a:rPr>
              <a:t> به صورت تدریجى و در برخى موارد به طور ناگهاني نشست مى کند</a:t>
            </a:r>
            <a:r>
              <a:rPr lang="fa-IR" sz="2400" b="1" dirty="0" smtClean="0">
                <a:solidFill>
                  <a:schemeClr val="bg1">
                    <a:lumMod val="95000"/>
                    <a:lumOff val="5000"/>
                  </a:schemeClr>
                </a:solidFill>
                <a:latin typeface="Arial" panose="020B0604020202020204" pitchFamily="34" charset="0"/>
                <a:cs typeface="B Nazanin" panose="00000400000000000000" pitchFamily="2" charset="-78"/>
              </a:rPr>
              <a:t>.</a:t>
            </a:r>
          </a:p>
          <a:p>
            <a:pPr algn="r" rtl="1">
              <a:lnSpc>
                <a:spcPct val="150000"/>
              </a:lnSpc>
            </a:pPr>
            <a:r>
              <a:rPr lang="fa-IR" sz="2400" b="1" dirty="0">
                <a:solidFill>
                  <a:schemeClr val="bg1">
                    <a:lumMod val="95000"/>
                    <a:lumOff val="5000"/>
                  </a:schemeClr>
                </a:solidFill>
                <a:latin typeface="Arial" panose="020B0604020202020204" pitchFamily="34" charset="0"/>
                <a:cs typeface="B Nazanin" panose="00000400000000000000" pitchFamily="2" charset="-78"/>
              </a:rPr>
              <a:t/>
            </a:r>
            <a:br>
              <a:rPr lang="fa-IR" sz="2400" b="1" dirty="0">
                <a:solidFill>
                  <a:schemeClr val="bg1">
                    <a:lumMod val="95000"/>
                    <a:lumOff val="5000"/>
                  </a:schemeClr>
                </a:solidFill>
                <a:latin typeface="Arial" panose="020B0604020202020204" pitchFamily="34" charset="0"/>
                <a:cs typeface="B Nazanin" panose="00000400000000000000" pitchFamily="2" charset="-78"/>
              </a:rPr>
            </a:br>
            <a:endParaRPr lang="en-US" sz="2400" b="1" dirty="0">
              <a:solidFill>
                <a:schemeClr val="bg1">
                  <a:lumMod val="95000"/>
                  <a:lumOff val="5000"/>
                </a:schemeClr>
              </a:solidFill>
              <a:cs typeface="B Nazanin" panose="00000400000000000000" pitchFamily="2" charset="-78"/>
            </a:endParaRPr>
          </a:p>
        </p:txBody>
      </p:sp>
      <p:pic>
        <p:nvPicPr>
          <p:cNvPr id="6" name="Picture 2" descr="http://www.radio912.de/storage/pic/dpa/infoline_rs/panorama/18389_1_jpeg-147AC200A2249ACA-20101101-img_27072418.original.large-4-3-800-0-0-2791-2090.jpg?version=12886304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574" y="3537165"/>
            <a:ext cx="3434756" cy="30439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9868779" y="549307"/>
            <a:ext cx="1029449" cy="584775"/>
          </a:xfrm>
          <a:prstGeom prst="rect">
            <a:avLst/>
          </a:prstGeom>
        </p:spPr>
        <p:txBody>
          <a:bodyPr wrap="none">
            <a:spAutoFit/>
          </a:bodyPr>
          <a:lstStyle/>
          <a:p>
            <a:r>
              <a:rPr lang="fa-IR" sz="3200" b="1" dirty="0">
                <a:solidFill>
                  <a:srgbClr val="FFFF00"/>
                </a:solidFill>
                <a:latin typeface="Arial" panose="020B0604020202020204" pitchFamily="34" charset="0"/>
                <a:cs typeface="B Nazanin" panose="00000400000000000000" pitchFamily="2" charset="-78"/>
              </a:rPr>
              <a:t>نشست</a:t>
            </a:r>
            <a:endParaRPr lang="en-US" sz="3200" dirty="0">
              <a:solidFill>
                <a:srgbClr val="FFFF00"/>
              </a:solidFill>
            </a:endParaRPr>
          </a:p>
        </p:txBody>
      </p:sp>
      <p:pic>
        <p:nvPicPr>
          <p:cNvPr id="3" name="Picture 2"/>
          <p:cNvPicPr>
            <a:picLocks noChangeAspect="1"/>
          </p:cNvPicPr>
          <p:nvPr/>
        </p:nvPicPr>
        <p:blipFill>
          <a:blip r:embed="rId3"/>
          <a:stretch>
            <a:fillRect/>
          </a:stretch>
        </p:blipFill>
        <p:spPr>
          <a:xfrm>
            <a:off x="1387544" y="236683"/>
            <a:ext cx="4219575" cy="2981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4335888" y="3946129"/>
            <a:ext cx="6096000" cy="2262158"/>
          </a:xfrm>
          <a:prstGeom prst="rect">
            <a:avLst/>
          </a:prstGeom>
        </p:spPr>
        <p:txBody>
          <a:bodyPr>
            <a:spAutoFit/>
          </a:bodyPr>
          <a:lstStyle/>
          <a:p>
            <a:pPr marL="342900" indent="-342900" algn="just" rtl="1">
              <a:lnSpc>
                <a:spcPct val="150000"/>
              </a:lnSpc>
              <a:buFont typeface="Wingdings" panose="05000000000000000000" pitchFamily="2" charset="2"/>
              <a:buChar char="ü"/>
            </a:pPr>
            <a:r>
              <a:rPr lang="fa-IR" sz="2400" b="1" dirty="0">
                <a:solidFill>
                  <a:schemeClr val="bg1">
                    <a:lumMod val="95000"/>
                    <a:lumOff val="5000"/>
                  </a:schemeClr>
                </a:solidFill>
                <a:latin typeface="Arial" panose="020B0604020202020204" pitchFamily="34" charset="0"/>
                <a:cs typeface="B Nazanin" panose="00000400000000000000" pitchFamily="2" charset="-78"/>
              </a:rPr>
              <a:t> نشست باعث ایجاد </a:t>
            </a:r>
            <a:r>
              <a:rPr lang="fa-IR" sz="2400" b="1" dirty="0">
                <a:solidFill>
                  <a:srgbClr val="FFFF00"/>
                </a:solidFill>
                <a:latin typeface="Arial" panose="020B0604020202020204" pitchFamily="34" charset="0"/>
                <a:cs typeface="B Nazanin" panose="00000400000000000000" pitchFamily="2" charset="-78"/>
              </a:rPr>
              <a:t>ترک و شکاف </a:t>
            </a:r>
            <a:r>
              <a:rPr lang="fa-IR" sz="2400" b="1" dirty="0">
                <a:solidFill>
                  <a:schemeClr val="bg1">
                    <a:lumMod val="95000"/>
                    <a:lumOff val="5000"/>
                  </a:schemeClr>
                </a:solidFill>
                <a:latin typeface="Arial" panose="020B0604020202020204" pitchFamily="34" charset="0"/>
                <a:cs typeface="B Nazanin" panose="00000400000000000000" pitchFamily="2" charset="-78"/>
              </a:rPr>
              <a:t>هایى در زمین گردیده و باعث صدمات جبران ناپذیري مي شود كه این تغییرات و عوامل خسارات جدى به مناطق </a:t>
            </a:r>
            <a:r>
              <a:rPr lang="fa-IR" sz="2400" b="1" dirty="0">
                <a:solidFill>
                  <a:srgbClr val="FFFF00"/>
                </a:solidFill>
                <a:latin typeface="Arial" panose="020B0604020202020204" pitchFamily="34" charset="0"/>
                <a:cs typeface="B Nazanin" panose="00000400000000000000" pitchFamily="2" charset="-78"/>
              </a:rPr>
              <a:t>شهرى</a:t>
            </a:r>
            <a:r>
              <a:rPr lang="fa-IR" sz="2400" b="1" dirty="0">
                <a:solidFill>
                  <a:schemeClr val="bg1"/>
                </a:solidFill>
                <a:latin typeface="Arial" panose="020B0604020202020204" pitchFamily="34" charset="0"/>
                <a:cs typeface="B Nazanin" panose="00000400000000000000" pitchFamily="2" charset="-78"/>
              </a:rPr>
              <a:t>،</a:t>
            </a:r>
            <a:r>
              <a:rPr lang="fa-IR" sz="2400" b="1" dirty="0">
                <a:solidFill>
                  <a:srgbClr val="FFFF00"/>
                </a:solidFill>
                <a:latin typeface="Arial" panose="020B0604020202020204" pitchFamily="34" charset="0"/>
                <a:cs typeface="B Nazanin" panose="00000400000000000000" pitchFamily="2" charset="-78"/>
              </a:rPr>
              <a:t> صنعتى </a:t>
            </a:r>
            <a:r>
              <a:rPr lang="fa-IR" sz="2400" b="1" dirty="0">
                <a:solidFill>
                  <a:schemeClr val="bg1"/>
                </a:solidFill>
                <a:latin typeface="Arial" panose="020B0604020202020204" pitchFamily="34" charset="0"/>
                <a:cs typeface="B Nazanin" panose="00000400000000000000" pitchFamily="2" charset="-78"/>
              </a:rPr>
              <a:t>و</a:t>
            </a:r>
            <a:r>
              <a:rPr lang="fa-IR" sz="2400" b="1" dirty="0">
                <a:solidFill>
                  <a:srgbClr val="FFFF00"/>
                </a:solidFill>
                <a:latin typeface="Arial" panose="020B0604020202020204" pitchFamily="34" charset="0"/>
                <a:cs typeface="B Nazanin" panose="00000400000000000000" pitchFamily="2" charset="-78"/>
              </a:rPr>
              <a:t> کشاورزى </a:t>
            </a:r>
            <a:r>
              <a:rPr lang="fa-IR" sz="2400" b="1" dirty="0">
                <a:solidFill>
                  <a:schemeClr val="bg1">
                    <a:lumMod val="95000"/>
                    <a:lumOff val="5000"/>
                  </a:schemeClr>
                </a:solidFill>
                <a:latin typeface="Arial" panose="020B0604020202020204" pitchFamily="34" charset="0"/>
                <a:cs typeface="B Nazanin" panose="00000400000000000000" pitchFamily="2" charset="-78"/>
              </a:rPr>
              <a:t>وارد مى کند. </a:t>
            </a:r>
            <a:endParaRPr lang="en-US" sz="2400" dirty="0"/>
          </a:p>
        </p:txBody>
      </p:sp>
    </p:spTree>
    <p:extLst>
      <p:ext uri="{BB962C8B-B14F-4D97-AF65-F5344CB8AC3E}">
        <p14:creationId xmlns:p14="http://schemas.microsoft.com/office/powerpoint/2010/main" val="29057220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3815" y="321734"/>
            <a:ext cx="11119757" cy="6093976"/>
          </a:xfrm>
          <a:prstGeom prst="rect">
            <a:avLst/>
          </a:prstGeom>
        </p:spPr>
        <p:txBody>
          <a:bodyPr wrap="square">
            <a:spAutoFit/>
          </a:bodyPr>
          <a:lstStyle/>
          <a:p>
            <a:pPr>
              <a:lnSpc>
                <a:spcPct val="150000"/>
              </a:lnSpc>
            </a:pPr>
            <a:r>
              <a:rPr lang="en-US" sz="2000" b="1" dirty="0" smtClean="0">
                <a:solidFill>
                  <a:srgbClr val="C00000"/>
                </a:solidFill>
                <a:latin typeface="Times New Roman" panose="02020603050405020304" pitchFamily="18" charset="0"/>
                <a:cs typeface="Times New Roman" panose="02020603050405020304" pitchFamily="18" charset="0"/>
              </a:rPr>
              <a:t>CONCLUSION</a:t>
            </a:r>
            <a:endParaRPr lang="en-US" sz="2000" b="1" dirty="0">
              <a:solidFill>
                <a:srgbClr val="FFFF00"/>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This </a:t>
            </a:r>
            <a:r>
              <a:rPr lang="en-US" sz="2000" b="1" dirty="0">
                <a:solidFill>
                  <a:schemeClr val="bg1"/>
                </a:solidFill>
                <a:latin typeface="Times New Roman" panose="02020603050405020304" pitchFamily="18" charset="0"/>
                <a:cs typeface="Times New Roman" panose="02020603050405020304" pitchFamily="18" charset="0"/>
              </a:rPr>
              <a:t>monitoring was one component of the </a:t>
            </a:r>
            <a:r>
              <a:rPr lang="en-US" sz="2000" b="1" dirty="0">
                <a:solidFill>
                  <a:srgbClr val="FFFF00"/>
                </a:solidFill>
                <a:latin typeface="Times New Roman" panose="02020603050405020304" pitchFamily="18" charset="0"/>
                <a:cs typeface="Times New Roman" panose="02020603050405020304" pitchFamily="18" charset="0"/>
              </a:rPr>
              <a:t>subsidence risk assessment </a:t>
            </a:r>
            <a:r>
              <a:rPr lang="en-US" sz="2000" b="1" dirty="0">
                <a:solidFill>
                  <a:schemeClr val="bg1"/>
                </a:solidFill>
                <a:latin typeface="Times New Roman" panose="02020603050405020304" pitchFamily="18" charset="0"/>
                <a:cs typeface="Times New Roman" panose="02020603050405020304" pitchFamily="18" charset="0"/>
              </a:rPr>
              <a:t>performed during site selection for a </a:t>
            </a:r>
            <a:r>
              <a:rPr lang="en-US" sz="2000" b="1" dirty="0">
                <a:solidFill>
                  <a:srgbClr val="FFFF00"/>
                </a:solidFill>
                <a:latin typeface="Times New Roman" panose="02020603050405020304" pitchFamily="18" charset="0"/>
                <a:cs typeface="Times New Roman" panose="02020603050405020304" pitchFamily="18" charset="0"/>
              </a:rPr>
              <a:t>new school building</a:t>
            </a:r>
            <a:r>
              <a:rPr lang="en-US" sz="2000" b="1" dirty="0">
                <a:solidFill>
                  <a:schemeClr val="bg1"/>
                </a:solidFill>
                <a:latin typeface="Times New Roman" panose="02020603050405020304" pitchFamily="18" charset="0"/>
                <a:cs typeface="Times New Roman" panose="02020603050405020304" pitchFamily="18" charset="0"/>
              </a:rPr>
              <a:t>. </a:t>
            </a: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At </a:t>
            </a:r>
            <a:r>
              <a:rPr lang="en-US" sz="2000" b="1" dirty="0">
                <a:solidFill>
                  <a:schemeClr val="bg1"/>
                </a:solidFill>
                <a:latin typeface="Times New Roman" panose="02020603050405020304" pitchFamily="18" charset="0"/>
                <a:cs typeface="Times New Roman" panose="02020603050405020304" pitchFamily="18" charset="0"/>
              </a:rPr>
              <a:t>one site, </a:t>
            </a:r>
            <a:r>
              <a:rPr lang="en-US" sz="2000" b="1" dirty="0">
                <a:solidFill>
                  <a:srgbClr val="FFFF00"/>
                </a:solidFill>
                <a:latin typeface="Times New Roman" panose="02020603050405020304" pitchFamily="18" charset="0"/>
                <a:cs typeface="Times New Roman" panose="02020603050405020304" pitchFamily="18" charset="0"/>
              </a:rPr>
              <a:t>subsurface strata separation </a:t>
            </a:r>
            <a:r>
              <a:rPr lang="en-US" sz="2000" b="1" dirty="0">
                <a:solidFill>
                  <a:schemeClr val="bg1"/>
                </a:solidFill>
                <a:latin typeface="Times New Roman" panose="02020603050405020304" pitchFamily="18" charset="0"/>
                <a:cs typeface="Times New Roman" panose="02020603050405020304" pitchFamily="18" charset="0"/>
              </a:rPr>
              <a:t>and </a:t>
            </a:r>
            <a:r>
              <a:rPr lang="en-US" sz="2000" b="1" dirty="0">
                <a:solidFill>
                  <a:srgbClr val="FFFF00"/>
                </a:solidFill>
                <a:latin typeface="Times New Roman" panose="02020603050405020304" pitchFamily="18" charset="0"/>
                <a:cs typeface="Times New Roman" panose="02020603050405020304" pitchFamily="18" charset="0"/>
              </a:rPr>
              <a:t>shearing</a:t>
            </a:r>
            <a:r>
              <a:rPr lang="en-US" sz="2000" b="1" dirty="0">
                <a:solidFill>
                  <a:schemeClr val="bg1"/>
                </a:solidFill>
                <a:latin typeface="Times New Roman" panose="02020603050405020304" pitchFamily="18" charset="0"/>
                <a:cs typeface="Times New Roman" panose="02020603050405020304" pitchFamily="18" charset="0"/>
              </a:rPr>
              <a:t> occurred intermittently during the period from </a:t>
            </a:r>
            <a:r>
              <a:rPr lang="en-US" sz="2000" b="1" dirty="0">
                <a:solidFill>
                  <a:srgbClr val="FFFF00"/>
                </a:solidFill>
                <a:latin typeface="Times New Roman" panose="02020603050405020304" pitchFamily="18" charset="0"/>
                <a:cs typeface="Times New Roman" panose="02020603050405020304" pitchFamily="18" charset="0"/>
              </a:rPr>
              <a:t>April 1995 to June 1996 </a:t>
            </a:r>
            <a:r>
              <a:rPr lang="en-US" sz="2000" b="1" dirty="0">
                <a:solidFill>
                  <a:schemeClr val="bg1"/>
                </a:solidFill>
                <a:latin typeface="Times New Roman" panose="02020603050405020304" pitchFamily="18" charset="0"/>
                <a:cs typeface="Times New Roman" panose="02020603050405020304" pitchFamily="18" charset="0"/>
              </a:rPr>
              <a:t>along </a:t>
            </a:r>
            <a:r>
              <a:rPr lang="en-US" sz="2000" b="1" dirty="0">
                <a:solidFill>
                  <a:srgbClr val="FFFF00"/>
                </a:solidFill>
                <a:latin typeface="Times New Roman" panose="02020603050405020304" pitchFamily="18" charset="0"/>
                <a:cs typeface="Times New Roman" panose="02020603050405020304" pitchFamily="18" charset="0"/>
              </a:rPr>
              <a:t>horizontal discontinuities </a:t>
            </a:r>
            <a:r>
              <a:rPr lang="en-US" sz="2000" b="1" dirty="0">
                <a:solidFill>
                  <a:schemeClr val="bg1"/>
                </a:solidFill>
                <a:latin typeface="Times New Roman" panose="02020603050405020304" pitchFamily="18" charset="0"/>
                <a:cs typeface="Times New Roman" panose="02020603050405020304" pitchFamily="18" charset="0"/>
              </a:rPr>
              <a:t>represented by </a:t>
            </a:r>
            <a:r>
              <a:rPr lang="en-US" sz="2000" b="1" dirty="0">
                <a:solidFill>
                  <a:srgbClr val="FFFF00"/>
                </a:solidFill>
                <a:latin typeface="Times New Roman" panose="02020603050405020304" pitchFamily="18" charset="0"/>
                <a:cs typeface="Times New Roman" panose="02020603050405020304" pitchFamily="18" charset="0"/>
              </a:rPr>
              <a:t>clay </a:t>
            </a:r>
            <a:r>
              <a:rPr lang="en-US" sz="2000" b="1" dirty="0">
                <a:solidFill>
                  <a:schemeClr val="bg1"/>
                </a:solidFill>
                <a:latin typeface="Times New Roman" panose="02020603050405020304" pitchFamily="18" charset="0"/>
                <a:cs typeface="Times New Roman" panose="02020603050405020304" pitchFamily="18" charset="0"/>
              </a:rPr>
              <a:t>seams and a </a:t>
            </a:r>
            <a:r>
              <a:rPr lang="en-US" sz="2000" b="1" dirty="0">
                <a:solidFill>
                  <a:srgbClr val="FFFF00"/>
                </a:solidFill>
                <a:latin typeface="Times New Roman" panose="02020603050405020304" pitchFamily="18" charset="0"/>
                <a:cs typeface="Times New Roman" panose="02020603050405020304" pitchFamily="18" charset="0"/>
              </a:rPr>
              <a:t>fractured shale </a:t>
            </a:r>
            <a:r>
              <a:rPr lang="en-US" sz="2000" b="1" dirty="0">
                <a:solidFill>
                  <a:schemeClr val="bg1"/>
                </a:solidFill>
                <a:latin typeface="Times New Roman" panose="02020603050405020304" pitchFamily="18" charset="0"/>
                <a:cs typeface="Times New Roman" panose="02020603050405020304" pitchFamily="18" charset="0"/>
              </a:rPr>
              <a:t>stratum which are less stiff than adjacent strata. </a:t>
            </a: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Based </a:t>
            </a:r>
            <a:r>
              <a:rPr lang="en-US" sz="2000" b="1" dirty="0">
                <a:solidFill>
                  <a:schemeClr val="bg1"/>
                </a:solidFill>
                <a:latin typeface="Times New Roman" panose="02020603050405020304" pitchFamily="18" charset="0"/>
                <a:cs typeface="Times New Roman" panose="02020603050405020304" pitchFamily="18" charset="0"/>
              </a:rPr>
              <a:t>partly on the </a:t>
            </a:r>
            <a:r>
              <a:rPr lang="en-US" sz="2000" b="1" dirty="0">
                <a:solidFill>
                  <a:srgbClr val="FFFF00"/>
                </a:solidFill>
                <a:latin typeface="Times New Roman" panose="02020603050405020304" pitchFamily="18" charset="0"/>
                <a:cs typeface="Times New Roman" panose="02020603050405020304" pitchFamily="18" charset="0"/>
              </a:rPr>
              <a:t>results</a:t>
            </a:r>
            <a:r>
              <a:rPr lang="en-US" sz="2000" b="1" dirty="0">
                <a:solidFill>
                  <a:schemeClr val="bg1"/>
                </a:solidFill>
                <a:latin typeface="Times New Roman" panose="02020603050405020304" pitchFamily="18" charset="0"/>
                <a:cs typeface="Times New Roman" panose="02020603050405020304" pitchFamily="18" charset="0"/>
              </a:rPr>
              <a:t> of this monitoring program, it was apparent that this </a:t>
            </a:r>
            <a:r>
              <a:rPr lang="en-US" sz="2000" b="1" dirty="0">
                <a:solidFill>
                  <a:srgbClr val="FFFF00"/>
                </a:solidFill>
                <a:latin typeface="Times New Roman" panose="02020603050405020304" pitchFamily="18" charset="0"/>
                <a:cs typeface="Times New Roman" panose="02020603050405020304" pitchFamily="18" charset="0"/>
              </a:rPr>
              <a:t>site</a:t>
            </a:r>
            <a:r>
              <a:rPr lang="en-US" sz="2000" b="1" dirty="0">
                <a:solidFill>
                  <a:schemeClr val="bg1"/>
                </a:solidFill>
                <a:latin typeface="Times New Roman" panose="02020603050405020304" pitchFamily="18" charset="0"/>
                <a:cs typeface="Times New Roman" panose="02020603050405020304" pitchFamily="18" charset="0"/>
              </a:rPr>
              <a:t> was experiencing </a:t>
            </a:r>
            <a:r>
              <a:rPr lang="en-US" sz="2000" b="1" dirty="0">
                <a:solidFill>
                  <a:srgbClr val="FFFF00"/>
                </a:solidFill>
                <a:latin typeface="Times New Roman" panose="02020603050405020304" pitchFamily="18" charset="0"/>
                <a:cs typeface="Times New Roman" panose="02020603050405020304" pitchFamily="18" charset="0"/>
              </a:rPr>
              <a:t>subsidence</a:t>
            </a:r>
            <a:r>
              <a:rPr lang="en-US" sz="2000" b="1" dirty="0">
                <a:solidFill>
                  <a:schemeClr val="bg1"/>
                </a:solidFill>
                <a:latin typeface="Times New Roman" panose="02020603050405020304" pitchFamily="18" charset="0"/>
                <a:cs typeface="Times New Roman" panose="02020603050405020304" pitchFamily="18" charset="0"/>
              </a:rPr>
              <a:t> that would be a </a:t>
            </a:r>
            <a:r>
              <a:rPr lang="en-US" sz="2000" b="1" dirty="0">
                <a:solidFill>
                  <a:srgbClr val="FFFF00"/>
                </a:solidFill>
                <a:latin typeface="Times New Roman" panose="02020603050405020304" pitchFamily="18" charset="0"/>
                <a:cs typeface="Times New Roman" panose="02020603050405020304" pitchFamily="18" charset="0"/>
              </a:rPr>
              <a:t>chronic problem</a:t>
            </a:r>
            <a:r>
              <a:rPr lang="en-US" sz="2000" b="1" dirty="0">
                <a:solidFill>
                  <a:schemeClr val="bg1"/>
                </a:solidFill>
                <a:latin typeface="Times New Roman" panose="02020603050405020304" pitchFamily="18" charset="0"/>
                <a:cs typeface="Times New Roman" panose="02020603050405020304" pitchFamily="18" charset="0"/>
              </a:rPr>
              <a:t>. </a:t>
            </a: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The </a:t>
            </a:r>
            <a:r>
              <a:rPr lang="en-US" sz="2000" b="1" dirty="0">
                <a:solidFill>
                  <a:schemeClr val="bg1"/>
                </a:solidFill>
                <a:latin typeface="Times New Roman" panose="02020603050405020304" pitchFamily="18" charset="0"/>
                <a:cs typeface="Times New Roman" panose="02020603050405020304" pitchFamily="18" charset="0"/>
              </a:rPr>
              <a:t>School Board was able to justify to </a:t>
            </a:r>
            <a:r>
              <a:rPr lang="en-US" sz="2000" b="1" dirty="0">
                <a:solidFill>
                  <a:srgbClr val="FFFF00"/>
                </a:solidFill>
                <a:latin typeface="Times New Roman" panose="02020603050405020304" pitchFamily="18" charset="0"/>
                <a:cs typeface="Times New Roman" panose="02020603050405020304" pitchFamily="18" charset="0"/>
              </a:rPr>
              <a:t>faculty</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a:solidFill>
                  <a:srgbClr val="FFFF00"/>
                </a:solidFill>
                <a:latin typeface="Times New Roman" panose="02020603050405020304" pitchFamily="18" charset="0"/>
                <a:cs typeface="Times New Roman" panose="02020603050405020304" pitchFamily="18" charset="0"/>
              </a:rPr>
              <a:t>students</a:t>
            </a:r>
            <a:r>
              <a:rPr lang="en-US" sz="2000" b="1" dirty="0">
                <a:solidFill>
                  <a:schemeClr val="bg1"/>
                </a:solidFill>
                <a:latin typeface="Times New Roman" panose="02020603050405020304" pitchFamily="18" charset="0"/>
                <a:cs typeface="Times New Roman" panose="02020603050405020304" pitchFamily="18" charset="0"/>
              </a:rPr>
              <a:t> and </a:t>
            </a:r>
            <a:r>
              <a:rPr lang="en-US" sz="2000" b="1" dirty="0">
                <a:solidFill>
                  <a:srgbClr val="FFFF00"/>
                </a:solidFill>
                <a:latin typeface="Times New Roman" panose="02020603050405020304" pitchFamily="18" charset="0"/>
                <a:cs typeface="Times New Roman" panose="02020603050405020304" pitchFamily="18" charset="0"/>
              </a:rPr>
              <a:t>parents</a:t>
            </a:r>
            <a:r>
              <a:rPr lang="en-US" sz="2000" b="1" dirty="0">
                <a:solidFill>
                  <a:schemeClr val="bg1"/>
                </a:solidFill>
                <a:latin typeface="Times New Roman" panose="02020603050405020304" pitchFamily="18" charset="0"/>
                <a:cs typeface="Times New Roman" panose="02020603050405020304" pitchFamily="18" charset="0"/>
              </a:rPr>
              <a:t> that this site was not a viable location for the new school building and the alternative site was selected.</a:t>
            </a:r>
          </a:p>
        </p:txBody>
      </p:sp>
    </p:spTree>
    <p:extLst>
      <p:ext uri="{BB962C8B-B14F-4D97-AF65-F5344CB8AC3E}">
        <p14:creationId xmlns:p14="http://schemas.microsoft.com/office/powerpoint/2010/main" val="32135681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36045" y="2793996"/>
            <a:ext cx="3329413" cy="38581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915614" y="180975"/>
            <a:ext cx="2570274" cy="23759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5761335" y="348734"/>
            <a:ext cx="4262705" cy="461665"/>
          </a:xfrm>
          <a:prstGeom prst="rect">
            <a:avLst/>
          </a:prstGeom>
        </p:spPr>
        <p:txBody>
          <a:bodyPr wrap="none">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GPS: global positioning system</a:t>
            </a:r>
          </a:p>
        </p:txBody>
      </p:sp>
      <p:sp>
        <p:nvSpPr>
          <p:cNvPr id="7" name="Rectangle 6"/>
          <p:cNvSpPr/>
          <p:nvPr/>
        </p:nvSpPr>
        <p:spPr>
          <a:xfrm>
            <a:off x="3865458" y="1030289"/>
            <a:ext cx="7758700" cy="830997"/>
          </a:xfrm>
          <a:prstGeom prst="rect">
            <a:avLst/>
          </a:prstGeom>
        </p:spPr>
        <p:txBody>
          <a:bodyPr wrap="square">
            <a:spAutoFit/>
          </a:bodyPr>
          <a:lstStyle/>
          <a:p>
            <a:pPr algn="r" rtl="1"/>
            <a:r>
              <a:rPr lang="ar-SA" sz="2400" b="1" dirty="0">
                <a:solidFill>
                  <a:srgbClr val="003300"/>
                </a:solidFill>
                <a:cs typeface="B Nazanin" panose="00000400000000000000" pitchFamily="2" charset="-78"/>
              </a:rPr>
              <a:t>سیستم موقعیت یاب جهانی </a:t>
            </a:r>
            <a:r>
              <a:rPr lang="ar-SA" sz="2400" b="1" dirty="0">
                <a:solidFill>
                  <a:srgbClr val="003300"/>
                </a:solidFill>
                <a:latin typeface="Tahoma" panose="020B0604030504040204" pitchFamily="34" charset="0"/>
                <a:cs typeface="B Nazanin" panose="00000400000000000000" pitchFamily="2" charset="-78"/>
              </a:rPr>
              <a:t>(</a:t>
            </a:r>
            <a:r>
              <a:rPr lang="en-US" sz="2400" b="1" dirty="0">
                <a:solidFill>
                  <a:srgbClr val="FFFF00"/>
                </a:solidFill>
                <a:latin typeface="Times New Roman" panose="02020603050405020304" pitchFamily="18" charset="0"/>
                <a:cs typeface="Times New Roman" panose="02020603050405020304" pitchFamily="18" charset="0"/>
              </a:rPr>
              <a:t>GPS</a:t>
            </a:r>
            <a:r>
              <a:rPr lang="fa-IR" sz="2400" b="1" dirty="0">
                <a:solidFill>
                  <a:srgbClr val="003300"/>
                </a:solidFill>
                <a:latin typeface="Tahoma" panose="020B0604030504040204" pitchFamily="34" charset="0"/>
                <a:cs typeface="B Nazanin" panose="00000400000000000000" pitchFamily="2" charset="-78"/>
              </a:rPr>
              <a:t>)</a:t>
            </a:r>
            <a:r>
              <a:rPr lang="en-US" sz="2400" b="1" dirty="0">
                <a:solidFill>
                  <a:srgbClr val="003300"/>
                </a:solidFill>
                <a:cs typeface="B Nazanin" panose="00000400000000000000" pitchFamily="2" charset="-78"/>
              </a:rPr>
              <a:t>، </a:t>
            </a:r>
            <a:r>
              <a:rPr lang="ar-SA" sz="2400" b="1" dirty="0">
                <a:solidFill>
                  <a:srgbClr val="003300"/>
                </a:solidFill>
                <a:cs typeface="B Nazanin" panose="00000400000000000000" pitchFamily="2" charset="-78"/>
              </a:rPr>
              <a:t>یک سیستم راهبری و مسیریابی ماهواره ای است که از شبکه ای </a:t>
            </a:r>
            <a:r>
              <a:rPr lang="fa-IR" sz="2400" b="1" dirty="0" smtClean="0">
                <a:solidFill>
                  <a:srgbClr val="003300"/>
                </a:solidFill>
                <a:cs typeface="B Nazanin" panose="00000400000000000000" pitchFamily="2" charset="-78"/>
              </a:rPr>
              <a:t>ب</a:t>
            </a:r>
            <a:r>
              <a:rPr lang="ar-SA" sz="2400" b="1" dirty="0" smtClean="0">
                <a:solidFill>
                  <a:srgbClr val="003300"/>
                </a:solidFill>
                <a:cs typeface="B Nazanin" panose="00000400000000000000" pitchFamily="2" charset="-78"/>
              </a:rPr>
              <a:t>ا </a:t>
            </a:r>
            <a:r>
              <a:rPr lang="ar-SA" sz="2400" b="1" dirty="0">
                <a:solidFill>
                  <a:srgbClr val="003300"/>
                </a:solidFill>
                <a:cs typeface="B Nazanin" panose="00000400000000000000" pitchFamily="2" charset="-78"/>
              </a:rPr>
              <a:t>24 ماهواره تشکیل شده است.</a:t>
            </a:r>
            <a:endParaRPr lang="en-US" sz="2400" b="1" dirty="0">
              <a:cs typeface="B Nazanin" panose="00000400000000000000" pitchFamily="2" charset="-78"/>
            </a:endParaRPr>
          </a:p>
        </p:txBody>
      </p:sp>
      <p:sp>
        <p:nvSpPr>
          <p:cNvPr id="8" name="Rectangle 7"/>
          <p:cNvSpPr/>
          <p:nvPr/>
        </p:nvSpPr>
        <p:spPr>
          <a:xfrm>
            <a:off x="3865458" y="2455335"/>
            <a:ext cx="7758700" cy="2000548"/>
          </a:xfrm>
          <a:prstGeom prst="rect">
            <a:avLst/>
          </a:prstGeom>
        </p:spPr>
        <p:txBody>
          <a:bodyPr wrap="square">
            <a:spAutoFit/>
          </a:bodyPr>
          <a:lstStyle/>
          <a:p>
            <a:pPr algn="r" rtl="1"/>
            <a:r>
              <a:rPr lang="en-US" sz="2000" b="1" dirty="0" smtClean="0">
                <a:solidFill>
                  <a:srgbClr val="FFFF00"/>
                </a:solidFill>
                <a:latin typeface="Times New Roman" panose="02020603050405020304" pitchFamily="18" charset="0"/>
                <a:cs typeface="Times New Roman" panose="02020603050405020304" pitchFamily="18" charset="0"/>
              </a:rPr>
              <a:t> GPS</a:t>
            </a:r>
            <a:r>
              <a:rPr lang="fa-IR" sz="2400" b="1" dirty="0" smtClean="0">
                <a:solidFill>
                  <a:srgbClr val="000000"/>
                </a:solidFill>
                <a:latin typeface="Tahoma" panose="020B0604030504040204" pitchFamily="34" charset="0"/>
                <a:cs typeface="B Nazanin" panose="00000400000000000000" pitchFamily="2" charset="-78"/>
              </a:rPr>
              <a:t>چگونه </a:t>
            </a:r>
            <a:r>
              <a:rPr lang="fa-IR" sz="2400" b="1" dirty="0">
                <a:solidFill>
                  <a:srgbClr val="000000"/>
                </a:solidFill>
                <a:latin typeface="Tahoma" panose="020B0604030504040204" pitchFamily="34" charset="0"/>
                <a:cs typeface="B Nazanin" panose="00000400000000000000" pitchFamily="2" charset="-78"/>
              </a:rPr>
              <a:t>کار می‌کند؟</a:t>
            </a:r>
          </a:p>
          <a:p>
            <a:pPr algn="r" rtl="1"/>
            <a:r>
              <a:rPr lang="fa-IR" sz="2400" b="1" dirty="0">
                <a:solidFill>
                  <a:srgbClr val="000000"/>
                </a:solidFill>
                <a:latin typeface="Tahoma" panose="020B0604030504040204" pitchFamily="34" charset="0"/>
                <a:cs typeface="B Nazanin" panose="00000400000000000000" pitchFamily="2" charset="-78"/>
              </a:rPr>
              <a:t>ماهواره‌های این سیستم ، در مداراتی دقیق هر روز </a:t>
            </a:r>
            <a:r>
              <a:rPr lang="fa-IR" sz="2400" b="1" dirty="0">
                <a:solidFill>
                  <a:srgbClr val="FFFF00"/>
                </a:solidFill>
                <a:latin typeface="Tahoma" panose="020B0604030504040204" pitchFamily="34" charset="0"/>
                <a:cs typeface="B Nazanin" panose="00000400000000000000" pitchFamily="2" charset="-78"/>
              </a:rPr>
              <a:t>2 بار به دور زمین </a:t>
            </a:r>
            <a:r>
              <a:rPr lang="fa-IR" sz="2400" b="1" dirty="0">
                <a:solidFill>
                  <a:srgbClr val="000000"/>
                </a:solidFill>
                <a:latin typeface="Tahoma" panose="020B0604030504040204" pitchFamily="34" charset="0"/>
                <a:cs typeface="B Nazanin" panose="00000400000000000000" pitchFamily="2" charset="-78"/>
              </a:rPr>
              <a:t>می‌گردند و اطلاعاتی را به زمین مخابره می‌کنند. گیرنده‌های </a:t>
            </a:r>
            <a:r>
              <a:rPr lang="en-US" sz="2400" b="1" dirty="0" smtClean="0">
                <a:solidFill>
                  <a:srgbClr val="000000"/>
                </a:solidFill>
                <a:latin typeface="Tahoma" panose="020B0604030504040204" pitchFamily="34" charset="0"/>
                <a:cs typeface="B Nazanin" panose="00000400000000000000" pitchFamily="2" charset="-78"/>
              </a:rPr>
              <a:t> </a:t>
            </a:r>
            <a:r>
              <a:rPr lang="en-US" sz="2000" b="1" dirty="0" smtClean="0">
                <a:solidFill>
                  <a:srgbClr val="FFFF00"/>
                </a:solidFill>
                <a:latin typeface="Times New Roman" panose="02020603050405020304" pitchFamily="18" charset="0"/>
                <a:cs typeface="Times New Roman" panose="02020603050405020304" pitchFamily="18" charset="0"/>
              </a:rPr>
              <a:t>GPS</a:t>
            </a:r>
            <a:r>
              <a:rPr lang="fa-IR" sz="2400" b="1" dirty="0" smtClean="0">
                <a:solidFill>
                  <a:srgbClr val="000000"/>
                </a:solidFill>
                <a:latin typeface="Tahoma" panose="020B0604030504040204" pitchFamily="34" charset="0"/>
                <a:cs typeface="B Nazanin" panose="00000400000000000000" pitchFamily="2" charset="-78"/>
              </a:rPr>
              <a:t>این </a:t>
            </a:r>
            <a:r>
              <a:rPr lang="fa-IR" sz="2400" b="1" dirty="0">
                <a:solidFill>
                  <a:srgbClr val="000000"/>
                </a:solidFill>
                <a:latin typeface="Tahoma" panose="020B0604030504040204" pitchFamily="34" charset="0"/>
                <a:cs typeface="B Nazanin" panose="00000400000000000000" pitchFamily="2" charset="-78"/>
              </a:rPr>
              <a:t>اطلاعات را دریافت کرده و با انجام محاسبات هندسی ، محل دقیق گیرنده را نسبت به زمین محاسبه می‌کنند.</a:t>
            </a:r>
            <a:endParaRPr lang="en-US" sz="2400" b="1" dirty="0">
              <a:cs typeface="B Nazanin" panose="00000400000000000000" pitchFamily="2" charset="-78"/>
            </a:endParaRPr>
          </a:p>
        </p:txBody>
      </p:sp>
      <p:sp>
        <p:nvSpPr>
          <p:cNvPr id="9" name="Rectangle 8"/>
          <p:cNvSpPr/>
          <p:nvPr/>
        </p:nvSpPr>
        <p:spPr>
          <a:xfrm>
            <a:off x="4161216" y="4803710"/>
            <a:ext cx="7462942" cy="1200329"/>
          </a:xfrm>
          <a:prstGeom prst="rect">
            <a:avLst/>
          </a:prstGeom>
        </p:spPr>
        <p:txBody>
          <a:bodyPr wrap="square">
            <a:spAutoFit/>
          </a:bodyPr>
          <a:lstStyle/>
          <a:p>
            <a:pPr algn="r" rtl="1"/>
            <a:r>
              <a:rPr lang="fa-IR" sz="2400" b="1" dirty="0">
                <a:solidFill>
                  <a:srgbClr val="000000"/>
                </a:solidFill>
                <a:latin typeface="Tahoma" panose="020B0604030504040204" pitchFamily="34" charset="0"/>
                <a:cs typeface="B Nazanin" panose="00000400000000000000" pitchFamily="2" charset="-78"/>
              </a:rPr>
              <a:t>گیرنده به دریافت اطلاعات همزمان از </a:t>
            </a:r>
            <a:r>
              <a:rPr lang="fa-IR" sz="2400" b="1" dirty="0">
                <a:solidFill>
                  <a:srgbClr val="FFFF00"/>
                </a:solidFill>
                <a:latin typeface="Tahoma" panose="020B0604030504040204" pitchFamily="34" charset="0"/>
                <a:cs typeface="B Nazanin" panose="00000400000000000000" pitchFamily="2" charset="-78"/>
              </a:rPr>
              <a:t>حداقل 3 ماهواره برای محاسبه 2 بعدی </a:t>
            </a:r>
            <a:r>
              <a:rPr lang="fa-IR" sz="2400" b="1" dirty="0">
                <a:solidFill>
                  <a:srgbClr val="000000"/>
                </a:solidFill>
                <a:latin typeface="Tahoma" panose="020B0604030504040204" pitchFamily="34" charset="0"/>
                <a:cs typeface="B Nazanin" panose="00000400000000000000" pitchFamily="2" charset="-78"/>
              </a:rPr>
              <a:t>و یافتن </a:t>
            </a:r>
            <a:r>
              <a:rPr lang="fa-IR" sz="2400" b="1" u="sng" dirty="0">
                <a:solidFill>
                  <a:srgbClr val="FF0000"/>
                </a:solidFill>
                <a:latin typeface="tahoma" panose="020B0604030504040204" pitchFamily="34" charset="0"/>
                <a:cs typeface="B Nazanin" panose="00000400000000000000" pitchFamily="2" charset="-78"/>
              </a:rPr>
              <a:t>طول و عرض جغرافیایی</a:t>
            </a:r>
            <a:r>
              <a:rPr lang="fa-IR" sz="2400" b="1" dirty="0">
                <a:solidFill>
                  <a:srgbClr val="000000"/>
                </a:solidFill>
                <a:latin typeface="Tahoma" panose="020B0604030504040204" pitchFamily="34" charset="0"/>
                <a:cs typeface="B Nazanin" panose="00000400000000000000" pitchFamily="2" charset="-78"/>
              </a:rPr>
              <a:t> و همچنین دریافت اطلاعات </a:t>
            </a:r>
            <a:r>
              <a:rPr lang="fa-IR" sz="2400" b="1" dirty="0">
                <a:solidFill>
                  <a:srgbClr val="FFFF00"/>
                </a:solidFill>
                <a:latin typeface="Tahoma" panose="020B0604030504040204" pitchFamily="34" charset="0"/>
                <a:cs typeface="B Nazanin" panose="00000400000000000000" pitchFamily="2" charset="-78"/>
              </a:rPr>
              <a:t>حداقل 4 ماهواره برای یافتن مختصات سه بعدی</a:t>
            </a:r>
            <a:r>
              <a:rPr lang="fa-IR" sz="2400" b="1" dirty="0">
                <a:solidFill>
                  <a:srgbClr val="000000"/>
                </a:solidFill>
                <a:latin typeface="Tahoma" panose="020B0604030504040204" pitchFamily="34" charset="0"/>
                <a:cs typeface="B Nazanin" panose="00000400000000000000" pitchFamily="2" charset="-78"/>
              </a:rPr>
              <a:t> نیازمند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4235566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51799" y="217558"/>
            <a:ext cx="2002471" cy="400110"/>
          </a:xfrm>
          <a:prstGeom prst="rect">
            <a:avLst/>
          </a:prstGeom>
        </p:spPr>
        <p:txBody>
          <a:bodyPr wrap="none">
            <a:spAutoFit/>
          </a:bodyPr>
          <a:lstStyle/>
          <a:p>
            <a:r>
              <a:rPr lang="en-US" altLang="en-US" sz="2000" b="1" dirty="0">
                <a:solidFill>
                  <a:srgbClr val="FFFF00"/>
                </a:solidFill>
                <a:latin typeface="Times New Roman" panose="02020603050405020304" pitchFamily="18" charset="0"/>
                <a:cs typeface="Times New Roman" panose="02020603050405020304" pitchFamily="18" charset="0"/>
              </a:rPr>
              <a:t>GPS GEODESY</a:t>
            </a:r>
            <a:endParaRPr lang="en-US" altLang="en-US" sz="2000" dirty="0">
              <a:solidFill>
                <a:srgbClr val="FFFF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4885871" y="1225689"/>
            <a:ext cx="7124700" cy="5632311"/>
          </a:xfrm>
          <a:prstGeom prst="rect">
            <a:avLst/>
          </a:prstGeom>
        </p:spPr>
        <p:txBody>
          <a:bodyPr wrap="square">
            <a:spAutoFit/>
          </a:bodyPr>
          <a:lstStyle/>
          <a:p>
            <a:r>
              <a:rPr lang="en-US" sz="2400" b="1" dirty="0" smtClean="0">
                <a:solidFill>
                  <a:srgbClr val="FFFF00"/>
                </a:solidFill>
                <a:latin typeface="Times New Roman" panose="02020603050405020304" pitchFamily="18" charset="0"/>
                <a:cs typeface="Times New Roman" panose="02020603050405020304" pitchFamily="18" charset="0"/>
              </a:rPr>
              <a:t>Repeated </a:t>
            </a:r>
            <a:r>
              <a:rPr lang="en-US" sz="2400" b="1" dirty="0">
                <a:solidFill>
                  <a:srgbClr val="FFFF00"/>
                </a:solidFill>
                <a:latin typeface="Times New Roman" panose="02020603050405020304" pitchFamily="18" charset="0"/>
                <a:cs typeface="Times New Roman" panose="02020603050405020304" pitchFamily="18" charset="0"/>
              </a:rPr>
              <a:t>measurements </a:t>
            </a:r>
            <a:r>
              <a:rPr lang="en-US" sz="2400" b="1" dirty="0">
                <a:solidFill>
                  <a:schemeClr val="bg1"/>
                </a:solidFill>
                <a:latin typeface="Times New Roman" panose="02020603050405020304" pitchFamily="18" charset="0"/>
                <a:cs typeface="Times New Roman" panose="02020603050405020304" pitchFamily="18" charset="0"/>
              </a:rPr>
              <a:t>that locate of certain fixed reference points on the Earth's surface. </a:t>
            </a:r>
          </a:p>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The </a:t>
            </a:r>
            <a:r>
              <a:rPr lang="en-US" sz="2400" b="1" dirty="0">
                <a:solidFill>
                  <a:srgbClr val="FFFF00"/>
                </a:solidFill>
                <a:latin typeface="Times New Roman" panose="02020603050405020304" pitchFamily="18" charset="0"/>
                <a:cs typeface="Times New Roman" panose="02020603050405020304" pitchFamily="18" charset="0"/>
              </a:rPr>
              <a:t>Earth’s surface </a:t>
            </a:r>
            <a:r>
              <a:rPr lang="en-US" sz="2400" b="1" dirty="0">
                <a:solidFill>
                  <a:schemeClr val="bg1"/>
                </a:solidFill>
                <a:latin typeface="Times New Roman" panose="02020603050405020304" pitchFamily="18" charset="0"/>
                <a:cs typeface="Times New Roman" panose="02020603050405020304" pitchFamily="18" charset="0"/>
              </a:rPr>
              <a:t>can move up, down and sideways - the </a:t>
            </a:r>
            <a:r>
              <a:rPr lang="en-US" sz="2400" b="1" dirty="0">
                <a:solidFill>
                  <a:srgbClr val="FFFF00"/>
                </a:solidFill>
                <a:latin typeface="Times New Roman" panose="02020603050405020304" pitchFamily="18" charset="0"/>
                <a:cs typeface="Times New Roman" panose="02020603050405020304" pitchFamily="18" charset="0"/>
              </a:rPr>
              <a:t>reference point </a:t>
            </a:r>
            <a:r>
              <a:rPr lang="en-US" sz="2400" b="1" dirty="0">
                <a:solidFill>
                  <a:schemeClr val="bg1"/>
                </a:solidFill>
                <a:latin typeface="Times New Roman" panose="02020603050405020304" pitchFamily="18" charset="0"/>
                <a:cs typeface="Times New Roman" panose="02020603050405020304" pitchFamily="18" charset="0"/>
              </a:rPr>
              <a:t>includes a vertical position and horizontal position. </a:t>
            </a:r>
          </a:p>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The horizontal position of a reference point is described by its </a:t>
            </a:r>
            <a:r>
              <a:rPr lang="en-US" sz="2400" b="1" dirty="0">
                <a:solidFill>
                  <a:srgbClr val="FFFF00"/>
                </a:solidFill>
                <a:latin typeface="Times New Roman" panose="02020603050405020304" pitchFamily="18" charset="0"/>
                <a:cs typeface="Times New Roman" panose="02020603050405020304" pitchFamily="18" charset="0"/>
              </a:rPr>
              <a:t>latitude </a:t>
            </a:r>
            <a:r>
              <a:rPr lang="en-US" sz="2400" b="1" dirty="0">
                <a:solidFill>
                  <a:schemeClr val="bg1"/>
                </a:solidFill>
                <a:latin typeface="Times New Roman" panose="02020603050405020304" pitchFamily="18" charset="0"/>
                <a:cs typeface="Times New Roman" panose="02020603050405020304" pitchFamily="18" charset="0"/>
              </a:rPr>
              <a:t>(north-south position) and </a:t>
            </a:r>
            <a:r>
              <a:rPr lang="en-US" sz="2400" b="1" dirty="0">
                <a:solidFill>
                  <a:srgbClr val="FFFF00"/>
                </a:solidFill>
                <a:latin typeface="Times New Roman" panose="02020603050405020304" pitchFamily="18" charset="0"/>
                <a:cs typeface="Times New Roman" panose="02020603050405020304" pitchFamily="18" charset="0"/>
              </a:rPr>
              <a:t>longitude</a:t>
            </a:r>
            <a:r>
              <a:rPr lang="en-US" sz="2400" b="1" dirty="0">
                <a:solidFill>
                  <a:schemeClr val="bg1"/>
                </a:solidFill>
                <a:latin typeface="Times New Roman" panose="02020603050405020304" pitchFamily="18" charset="0"/>
                <a:cs typeface="Times New Roman" panose="02020603050405020304" pitchFamily="18" charset="0"/>
              </a:rPr>
              <a:t> (east-west position). </a:t>
            </a:r>
          </a:p>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The vertical position of a reference point is described by its height above or below mean </a:t>
            </a:r>
            <a:r>
              <a:rPr lang="en-US" sz="2400" b="1" dirty="0">
                <a:solidFill>
                  <a:srgbClr val="FFFF00"/>
                </a:solidFill>
                <a:latin typeface="Times New Roman" panose="02020603050405020304" pitchFamily="18" charset="0"/>
                <a:cs typeface="Times New Roman" panose="02020603050405020304" pitchFamily="18" charset="0"/>
              </a:rPr>
              <a:t>sea level</a:t>
            </a:r>
            <a:r>
              <a:rPr lang="en-US" sz="2400" b="1" dirty="0">
                <a:solidFill>
                  <a:schemeClr val="bg1"/>
                </a:solidFill>
                <a:latin typeface="Times New Roman" panose="02020603050405020304" pitchFamily="18" charset="0"/>
                <a:cs typeface="Times New Roman" panose="02020603050405020304" pitchFamily="18" charset="0"/>
              </a:rPr>
              <a:t>.</a:t>
            </a:r>
          </a:p>
          <a:p>
            <a:r>
              <a:rPr lang="en-US" sz="2400" b="1" dirty="0">
                <a:solidFill>
                  <a:schemeClr val="bg1"/>
                </a:solidFill>
                <a:latin typeface="Times New Roman" panose="02020603050405020304" pitchFamily="18" charset="0"/>
                <a:cs typeface="Times New Roman" panose="02020603050405020304" pitchFamily="18" charset="0"/>
              </a:rPr>
              <a:t> </a:t>
            </a:r>
          </a:p>
          <a:p>
            <a:endParaRPr lang="en-US" sz="2400" b="1" dirty="0">
              <a:solidFill>
                <a:schemeClr val="bg1"/>
              </a:solidFill>
              <a:latin typeface="Times New Roman" panose="02020603050405020304" pitchFamily="18" charset="0"/>
              <a:cs typeface="Times New Roman" panose="02020603050405020304" pitchFamily="18" charset="0"/>
            </a:endParaRPr>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191" y="703160"/>
            <a:ext cx="3995057" cy="28727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9" descr="PK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191" y="3655459"/>
            <a:ext cx="3995057" cy="29962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5962781" y="472327"/>
            <a:ext cx="4262706" cy="461665"/>
          </a:xfrm>
          <a:prstGeom prst="rect">
            <a:avLst/>
          </a:prstGeom>
        </p:spPr>
        <p:txBody>
          <a:bodyPr wrap="none">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GPS: global positioning system</a:t>
            </a:r>
          </a:p>
        </p:txBody>
      </p:sp>
    </p:spTree>
    <p:extLst>
      <p:ext uri="{BB962C8B-B14F-4D97-AF65-F5344CB8AC3E}">
        <p14:creationId xmlns:p14="http://schemas.microsoft.com/office/powerpoint/2010/main" val="2542416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hgsubsidence.org/about/subsidence/images/trail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771900"/>
            <a:ext cx="3517015" cy="27758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6" descr="GPS_monu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73529"/>
            <a:ext cx="3517015" cy="30157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3745615" y="1981427"/>
            <a:ext cx="7924799" cy="4178067"/>
          </a:xfrm>
          <a:prstGeom prst="rect">
            <a:avLst/>
          </a:prstGeom>
        </p:spPr>
        <p:txBody>
          <a:bodyPr wrap="square">
            <a:spAutoFit/>
          </a:bodyPr>
          <a:lstStyle/>
          <a:p>
            <a:pPr algn="r" rtl="1"/>
            <a:r>
              <a:rPr lang="fa-IR" sz="2400" b="1" dirty="0">
                <a:solidFill>
                  <a:srgbClr val="C00000"/>
                </a:solidFill>
                <a:cs typeface="B Nazanin" panose="00000400000000000000" pitchFamily="2" charset="-78"/>
              </a:rPr>
              <a:t>مزایای به کارگیری(</a:t>
            </a:r>
            <a:r>
              <a:rPr lang="en-US" sz="2400" b="1" dirty="0">
                <a:solidFill>
                  <a:srgbClr val="C00000"/>
                </a:solidFill>
                <a:latin typeface="Times New Roman" panose="02020603050405020304" pitchFamily="18" charset="0"/>
                <a:cs typeface="Times New Roman" panose="02020603050405020304" pitchFamily="18" charset="0"/>
              </a:rPr>
              <a:t>GPS</a:t>
            </a:r>
            <a:r>
              <a:rPr lang="fa-IR" sz="2400" b="1" dirty="0">
                <a:solidFill>
                  <a:srgbClr val="C00000"/>
                </a:solidFill>
                <a:cs typeface="B Nazanin" panose="00000400000000000000" pitchFamily="2" charset="-78"/>
              </a:rPr>
              <a:t>) در آنالیز جابه جایی</a:t>
            </a:r>
            <a:endParaRPr lang="en-US" sz="2400" b="1" dirty="0">
              <a:solidFill>
                <a:srgbClr val="C00000"/>
              </a:solidFill>
              <a:cs typeface="B Nazanin" panose="00000400000000000000" pitchFamily="2" charset="-78"/>
            </a:endParaRPr>
          </a:p>
          <a:p>
            <a:pPr algn="r" rtl="1"/>
            <a:endParaRPr lang="fa-IR" sz="2100" b="1" dirty="0">
              <a:solidFill>
                <a:schemeClr val="bg1"/>
              </a:solidFill>
              <a:cs typeface="B Nazanin" panose="00000400000000000000" pitchFamily="2" charset="-78"/>
            </a:endParaRPr>
          </a:p>
          <a:p>
            <a:pPr marL="342900" indent="-342900" algn="r" rtl="1">
              <a:lnSpc>
                <a:spcPct val="150000"/>
              </a:lnSpc>
              <a:buFont typeface="Wingdings" panose="05000000000000000000" pitchFamily="2" charset="2"/>
              <a:buChar char="q"/>
            </a:pPr>
            <a:r>
              <a:rPr lang="fa-IR" sz="2100" b="1" dirty="0" smtClean="0">
                <a:solidFill>
                  <a:schemeClr val="bg1"/>
                </a:solidFill>
                <a:cs typeface="B Nazanin" panose="00000400000000000000" pitchFamily="2" charset="-78"/>
              </a:rPr>
              <a:t>سهولت انتخاب </a:t>
            </a:r>
            <a:r>
              <a:rPr lang="fa-IR" sz="2100" b="1" dirty="0" smtClean="0">
                <a:solidFill>
                  <a:srgbClr val="FFFF00"/>
                </a:solidFill>
                <a:cs typeface="B Nazanin" panose="00000400000000000000" pitchFamily="2" charset="-78"/>
              </a:rPr>
              <a:t>نقاط کنترل </a:t>
            </a:r>
            <a:r>
              <a:rPr lang="fa-IR" sz="2100" b="1" dirty="0" smtClean="0">
                <a:solidFill>
                  <a:schemeClr val="bg1"/>
                </a:solidFill>
                <a:cs typeface="B Nazanin" panose="00000400000000000000" pitchFamily="2" charset="-78"/>
              </a:rPr>
              <a:t>بر اساس </a:t>
            </a:r>
            <a:r>
              <a:rPr lang="fa-IR" sz="2100" b="1" dirty="0" smtClean="0">
                <a:solidFill>
                  <a:srgbClr val="FFFF00"/>
                </a:solidFill>
                <a:cs typeface="B Nazanin" panose="00000400000000000000" pitchFamily="2" charset="-78"/>
              </a:rPr>
              <a:t>معیارهای ژئوتکنیکی </a:t>
            </a:r>
            <a:r>
              <a:rPr lang="fa-IR" sz="2100" b="1" dirty="0" smtClean="0">
                <a:solidFill>
                  <a:schemeClr val="bg1"/>
                </a:solidFill>
                <a:cs typeface="B Nazanin" panose="00000400000000000000" pitchFamily="2" charset="-78"/>
              </a:rPr>
              <a:t>و بی نیازی از لزوم دید بین نقاط.</a:t>
            </a:r>
          </a:p>
          <a:p>
            <a:pPr algn="r" rtl="1">
              <a:lnSpc>
                <a:spcPct val="150000"/>
              </a:lnSpc>
              <a:buFont typeface="Wingdings" panose="05000000000000000000" pitchFamily="2" charset="2"/>
              <a:buChar char="q"/>
            </a:pPr>
            <a:r>
              <a:rPr lang="fa-IR" sz="2100" b="1" dirty="0" smtClean="0">
                <a:solidFill>
                  <a:schemeClr val="bg1"/>
                </a:solidFill>
                <a:cs typeface="B Nazanin" panose="00000400000000000000" pitchFamily="2" charset="-78"/>
              </a:rPr>
              <a:t> امکان تعیین </a:t>
            </a:r>
            <a:r>
              <a:rPr lang="fa-IR" sz="2100" b="1" dirty="0" smtClean="0">
                <a:solidFill>
                  <a:srgbClr val="FFFF00"/>
                </a:solidFill>
                <a:cs typeface="B Nazanin" panose="00000400000000000000" pitchFamily="2" charset="-78"/>
              </a:rPr>
              <a:t>موقعیت های سه بعدی </a:t>
            </a:r>
            <a:r>
              <a:rPr lang="fa-IR" sz="2100" b="1" dirty="0" smtClean="0">
                <a:solidFill>
                  <a:schemeClr val="bg1"/>
                </a:solidFill>
                <a:cs typeface="B Nazanin" panose="00000400000000000000" pitchFamily="2" charset="-78"/>
              </a:rPr>
              <a:t>در سیستم مختصات جهانی به دور از تاثیرات تغییر شکل شبکه های محلی.</a:t>
            </a:r>
          </a:p>
          <a:p>
            <a:pPr algn="r" rtl="1">
              <a:lnSpc>
                <a:spcPct val="150000"/>
              </a:lnSpc>
              <a:buFont typeface="Wingdings" panose="05000000000000000000" pitchFamily="2" charset="2"/>
              <a:buChar char="q"/>
            </a:pPr>
            <a:r>
              <a:rPr lang="fa-IR" sz="2100" b="1" dirty="0" smtClean="0">
                <a:solidFill>
                  <a:schemeClr val="bg1"/>
                </a:solidFill>
                <a:cs typeface="B Nazanin" panose="00000400000000000000" pitchFamily="2" charset="-78"/>
              </a:rPr>
              <a:t> </a:t>
            </a:r>
            <a:r>
              <a:rPr lang="fa-IR" sz="2100" b="1" dirty="0">
                <a:solidFill>
                  <a:schemeClr val="bg1"/>
                </a:solidFill>
                <a:cs typeface="B Nazanin" panose="00000400000000000000" pitchFamily="2" charset="-78"/>
              </a:rPr>
              <a:t>امکان اندازه گیری حرکات </a:t>
            </a:r>
            <a:r>
              <a:rPr lang="fa-IR" sz="2100" b="1" dirty="0">
                <a:solidFill>
                  <a:srgbClr val="FFFF00"/>
                </a:solidFill>
                <a:cs typeface="B Nazanin" panose="00000400000000000000" pitchFamily="2" charset="-78"/>
              </a:rPr>
              <a:t>پدیده های دینامیکی </a:t>
            </a:r>
            <a:r>
              <a:rPr lang="fa-IR" sz="2100" b="1" dirty="0">
                <a:solidFill>
                  <a:schemeClr val="bg1"/>
                </a:solidFill>
                <a:cs typeface="B Nazanin" panose="00000400000000000000" pitchFamily="2" charset="-78"/>
              </a:rPr>
              <a:t>به صورت متوالی که بررسی پدیده جابه جایی ضرورت آن را ایجاب می کند.</a:t>
            </a:r>
          </a:p>
          <a:p>
            <a:pPr algn="r" rtl="1">
              <a:lnSpc>
                <a:spcPct val="150000"/>
              </a:lnSpc>
              <a:buFont typeface="Wingdings" panose="05000000000000000000" pitchFamily="2" charset="2"/>
              <a:buChar char="q"/>
            </a:pPr>
            <a:r>
              <a:rPr lang="fa-IR" sz="2100" b="1" dirty="0">
                <a:solidFill>
                  <a:schemeClr val="bg1"/>
                </a:solidFill>
                <a:cs typeface="B Nazanin" panose="00000400000000000000" pitchFamily="2" charset="-78"/>
              </a:rPr>
              <a:t> امکان اندازه گیری </a:t>
            </a:r>
            <a:r>
              <a:rPr lang="fa-IR" sz="2100" b="1" dirty="0">
                <a:solidFill>
                  <a:srgbClr val="FFFF00"/>
                </a:solidFill>
                <a:cs typeface="B Nazanin" panose="00000400000000000000" pitchFamily="2" charset="-78"/>
              </a:rPr>
              <a:t>در شرایط جوی </a:t>
            </a:r>
            <a:r>
              <a:rPr lang="fa-IR" sz="2100" b="1" dirty="0">
                <a:solidFill>
                  <a:schemeClr val="bg1"/>
                </a:solidFill>
                <a:cs typeface="B Nazanin" panose="00000400000000000000" pitchFamily="2" charset="-78"/>
              </a:rPr>
              <a:t>مختلف و نظم وتداوم در مشاهدات.</a:t>
            </a:r>
          </a:p>
          <a:p>
            <a:pPr algn="r" rtl="1">
              <a:lnSpc>
                <a:spcPct val="150000"/>
              </a:lnSpc>
              <a:buFont typeface="Wingdings" panose="05000000000000000000" pitchFamily="2" charset="2"/>
              <a:buChar char="q"/>
            </a:pPr>
            <a:r>
              <a:rPr lang="fa-IR" sz="2100" b="1" dirty="0">
                <a:solidFill>
                  <a:schemeClr val="bg1"/>
                </a:solidFill>
                <a:cs typeface="B Nazanin" panose="00000400000000000000" pitchFamily="2" charset="-78"/>
              </a:rPr>
              <a:t> </a:t>
            </a:r>
            <a:r>
              <a:rPr lang="fa-IR" sz="2100" b="1" dirty="0">
                <a:solidFill>
                  <a:srgbClr val="FFFF00"/>
                </a:solidFill>
                <a:cs typeface="B Nazanin" panose="00000400000000000000" pitchFamily="2" charset="-78"/>
              </a:rPr>
              <a:t>سرعت بالای </a:t>
            </a:r>
            <a:r>
              <a:rPr lang="fa-IR" sz="2100" b="1" dirty="0">
                <a:solidFill>
                  <a:schemeClr val="bg1"/>
                </a:solidFill>
                <a:cs typeface="B Nazanin" panose="00000400000000000000" pitchFamily="2" charset="-78"/>
              </a:rPr>
              <a:t>مشاهدات ماهواره ای در مقایسه با مشاهدات زمینی و </a:t>
            </a:r>
            <a:r>
              <a:rPr lang="fa-IR" sz="2100" b="1" dirty="0">
                <a:solidFill>
                  <a:srgbClr val="FFFF00"/>
                </a:solidFill>
                <a:cs typeface="B Nazanin" panose="00000400000000000000" pitchFamily="2" charset="-78"/>
              </a:rPr>
              <a:t>هزینه پایین عملیاتی</a:t>
            </a:r>
            <a:r>
              <a:rPr lang="fa-IR" sz="2100" b="1" dirty="0">
                <a:solidFill>
                  <a:schemeClr val="bg1"/>
                </a:solidFill>
                <a:cs typeface="B Nazanin" panose="00000400000000000000" pitchFamily="2" charset="-78"/>
              </a:rPr>
              <a:t>.</a:t>
            </a:r>
            <a:endParaRPr lang="en-US" sz="2100" b="1" dirty="0">
              <a:solidFill>
                <a:schemeClr val="bg1"/>
              </a:solidFill>
              <a:cs typeface="B Nazanin" panose="00000400000000000000" pitchFamily="2" charset="-78"/>
            </a:endParaRPr>
          </a:p>
        </p:txBody>
      </p:sp>
      <p:sp>
        <p:nvSpPr>
          <p:cNvPr id="3" name="Rectangle 2"/>
          <p:cNvSpPr/>
          <p:nvPr/>
        </p:nvSpPr>
        <p:spPr>
          <a:xfrm>
            <a:off x="4064000" y="344386"/>
            <a:ext cx="7801147" cy="1508105"/>
          </a:xfrm>
          <a:prstGeom prst="rect">
            <a:avLst/>
          </a:prstGeom>
        </p:spPr>
        <p:txBody>
          <a:bodyPr wrap="square">
            <a:spAutoFit/>
          </a:bodyPr>
          <a:lstStyle/>
          <a:p>
            <a:pPr algn="r" rtl="1"/>
            <a:r>
              <a:rPr lang="fa-IR" sz="2400" b="1" dirty="0">
                <a:solidFill>
                  <a:schemeClr val="bg1"/>
                </a:solidFill>
                <a:cs typeface="B Nazanin" panose="00000400000000000000" pitchFamily="2" charset="-78"/>
              </a:rPr>
              <a:t>استفاده از </a:t>
            </a:r>
            <a:r>
              <a:rPr lang="fa-IR" sz="2400" b="1" dirty="0">
                <a:solidFill>
                  <a:srgbClr val="FFFF00"/>
                </a:solidFill>
                <a:cs typeface="B Nazanin" panose="00000400000000000000" pitchFamily="2" charset="-78"/>
              </a:rPr>
              <a:t>تکنیک</a:t>
            </a:r>
            <a:r>
              <a:rPr lang="en-US" sz="2400" b="1" dirty="0">
                <a:solidFill>
                  <a:srgbClr val="FFFF00"/>
                </a:solidFill>
                <a:cs typeface="B Nazanin" panose="00000400000000000000" pitchFamily="2" charset="-78"/>
              </a:rPr>
              <a:t> </a:t>
            </a:r>
            <a:r>
              <a:rPr lang="fa-IR" sz="2400" b="1" dirty="0">
                <a:solidFill>
                  <a:srgbClr val="FFFF00"/>
                </a:solidFill>
                <a:cs typeface="B Nazanin" panose="00000400000000000000" pitchFamily="2" charset="-78"/>
              </a:rPr>
              <a:t>های نقشه برداری </a:t>
            </a:r>
            <a:r>
              <a:rPr lang="fa-IR" sz="2400" b="1" dirty="0">
                <a:solidFill>
                  <a:schemeClr val="bg1"/>
                </a:solidFill>
                <a:cs typeface="B Nazanin" panose="00000400000000000000" pitchFamily="2" charset="-78"/>
              </a:rPr>
              <a:t>در کنترل جابجایی نقاط (روشهای ژئودتیکی) می تواند ابزار مناسبی را جهت طراحان در برآورد سرعت، جهت و </a:t>
            </a:r>
            <a:r>
              <a:rPr lang="fa-IR" sz="2400" b="1" dirty="0">
                <a:solidFill>
                  <a:srgbClr val="FFFF00"/>
                </a:solidFill>
                <a:cs typeface="B Nazanin" panose="00000400000000000000" pitchFamily="2" charset="-78"/>
              </a:rPr>
              <a:t>مقدار لغزش و نشست اراضی</a:t>
            </a:r>
            <a:r>
              <a:rPr lang="fa-IR" sz="2400" b="1" dirty="0">
                <a:solidFill>
                  <a:schemeClr val="bg1"/>
                </a:solidFill>
                <a:cs typeface="B Nazanin" panose="00000400000000000000" pitchFamily="2" charset="-78"/>
              </a:rPr>
              <a:t> به دست داده و عملیات تثبیت را در جهات مناسب هدایت کند.</a:t>
            </a:r>
            <a:r>
              <a:rPr lang="fa-IR" sz="2000" b="1" dirty="0">
                <a:solidFill>
                  <a:schemeClr val="bg1"/>
                </a:solidFill>
                <a:cs typeface="B Nazanin" panose="00000400000000000000" pitchFamily="2" charset="-78"/>
              </a:rPr>
              <a:t/>
            </a:r>
            <a:br>
              <a:rPr lang="fa-IR" sz="2000" b="1" dirty="0">
                <a:solidFill>
                  <a:schemeClr val="bg1"/>
                </a:solidFill>
                <a:cs typeface="B Nazanin" panose="00000400000000000000" pitchFamily="2" charset="-78"/>
              </a:rPr>
            </a:br>
            <a:endParaRPr lang="en-US" sz="2000" b="1" dirty="0">
              <a:solidFill>
                <a:schemeClr val="bg1"/>
              </a:solidFill>
            </a:endParaRPr>
          </a:p>
        </p:txBody>
      </p:sp>
    </p:spTree>
    <p:extLst>
      <p:ext uri="{BB962C8B-B14F-4D97-AF65-F5344CB8AC3E}">
        <p14:creationId xmlns:p14="http://schemas.microsoft.com/office/powerpoint/2010/main" val="23164078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4417" y="414284"/>
            <a:ext cx="10559143" cy="461665"/>
          </a:xfrm>
          <a:prstGeom prst="rect">
            <a:avLst/>
          </a:prstGeom>
        </p:spPr>
        <p:txBody>
          <a:bodyPr wrap="square">
            <a:spAutoFit/>
          </a:bodyPr>
          <a:lstStyle/>
          <a:p>
            <a:pPr algn="ctr"/>
            <a:r>
              <a:rPr lang="en-US" sz="2400" b="1" dirty="0">
                <a:solidFill>
                  <a:schemeClr val="bg1"/>
                </a:solidFill>
                <a:latin typeface="Times New Roman" panose="02020603050405020304" pitchFamily="18" charset="0"/>
                <a:cs typeface="Times New Roman" panose="02020603050405020304" pitchFamily="18" charset="0"/>
              </a:rPr>
              <a:t>Recent Reductions of </a:t>
            </a:r>
            <a:r>
              <a:rPr lang="en-US" sz="2400" b="1" dirty="0">
                <a:solidFill>
                  <a:srgbClr val="C00000"/>
                </a:solidFill>
                <a:latin typeface="Times New Roman" panose="02020603050405020304" pitchFamily="18" charset="0"/>
                <a:cs typeface="Times New Roman" panose="02020603050405020304" pitchFamily="18" charset="0"/>
              </a:rPr>
              <a:t>Subsidence</a:t>
            </a:r>
            <a:r>
              <a:rPr lang="en-US" sz="2400" b="1" dirty="0">
                <a:solidFill>
                  <a:schemeClr val="bg1"/>
                </a:solidFill>
                <a:latin typeface="Times New Roman" panose="02020603050405020304" pitchFamily="18" charset="0"/>
                <a:cs typeface="Times New Roman" panose="02020603050405020304" pitchFamily="18" charset="0"/>
              </a:rPr>
              <a:t> Rates in the </a:t>
            </a:r>
            <a:r>
              <a:rPr lang="en-US" sz="2400" b="1" dirty="0">
                <a:solidFill>
                  <a:srgbClr val="C00000"/>
                </a:solidFill>
                <a:latin typeface="Times New Roman" panose="02020603050405020304" pitchFamily="18" charset="0"/>
                <a:cs typeface="Times New Roman" panose="02020603050405020304" pitchFamily="18" charset="0"/>
              </a:rPr>
              <a:t>Mississippi River Delta </a:t>
            </a:r>
            <a:r>
              <a:rPr lang="en-US" sz="2400" b="1" dirty="0">
                <a:solidFill>
                  <a:schemeClr val="bg1"/>
                </a:solidFill>
                <a:latin typeface="Times New Roman" panose="02020603050405020304" pitchFamily="18" charset="0"/>
                <a:cs typeface="Times New Roman" panose="02020603050405020304" pitchFamily="18" charset="0"/>
              </a:rPr>
              <a:t>Plain</a:t>
            </a:r>
          </a:p>
        </p:txBody>
      </p:sp>
      <p:sp>
        <p:nvSpPr>
          <p:cNvPr id="5" name="Rectangle 4"/>
          <p:cNvSpPr/>
          <p:nvPr/>
        </p:nvSpPr>
        <p:spPr>
          <a:xfrm>
            <a:off x="350504" y="1191353"/>
            <a:ext cx="5041765" cy="400110"/>
          </a:xfrm>
          <a:prstGeom prst="rect">
            <a:avLst/>
          </a:prstGeom>
        </p:spPr>
        <p:txBody>
          <a:bodyPr wrap="none">
            <a:spAutoFit/>
          </a:bodyPr>
          <a:lstStyle/>
          <a:p>
            <a:r>
              <a:rPr lang="en-US" altLang="en-US" sz="2000" b="1" dirty="0">
                <a:solidFill>
                  <a:srgbClr val="C00000"/>
                </a:solidFill>
                <a:latin typeface="Times New Roman" panose="02020603050405020304" pitchFamily="18" charset="0"/>
                <a:cs typeface="Times New Roman" panose="02020603050405020304" pitchFamily="18" charset="0"/>
              </a:rPr>
              <a:t>Delta plain: ~ 4000 km</a:t>
            </a:r>
            <a:r>
              <a:rPr lang="en-US" altLang="en-US" sz="2000" b="1" baseline="30000" dirty="0">
                <a:solidFill>
                  <a:srgbClr val="C00000"/>
                </a:solidFill>
                <a:latin typeface="Times New Roman" panose="02020603050405020304" pitchFamily="18" charset="0"/>
                <a:cs typeface="Times New Roman" panose="02020603050405020304" pitchFamily="18" charset="0"/>
              </a:rPr>
              <a:t>2</a:t>
            </a:r>
            <a:r>
              <a:rPr lang="en-US" altLang="en-US" sz="2000" b="1" dirty="0">
                <a:solidFill>
                  <a:srgbClr val="C00000"/>
                </a:solidFill>
                <a:latin typeface="Times New Roman" panose="02020603050405020304" pitchFamily="18" charset="0"/>
                <a:cs typeface="Times New Roman" panose="02020603050405020304" pitchFamily="18" charset="0"/>
              </a:rPr>
              <a:t> land loss since 1930s</a:t>
            </a:r>
          </a:p>
        </p:txBody>
      </p:sp>
      <p:pic>
        <p:nvPicPr>
          <p:cNvPr id="6" name="Picture 51" descr="deltap_landl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04" y="1855980"/>
            <a:ext cx="5335678" cy="451491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5686182" y="1591463"/>
            <a:ext cx="6370351" cy="4247317"/>
          </a:xfrm>
          <a:prstGeom prst="rect">
            <a:avLst/>
          </a:prstGeom>
        </p:spPr>
        <p:txBody>
          <a:bodyPr wrap="square">
            <a:spAutoFit/>
          </a:bodyPr>
          <a:lstStyle/>
          <a:p>
            <a:pPr>
              <a:lnSpc>
                <a:spcPct val="150000"/>
              </a:lnSpc>
            </a:pPr>
            <a:r>
              <a:rPr lang="en-US" b="1" dirty="0">
                <a:solidFill>
                  <a:srgbClr val="FFFF00"/>
                </a:solidFill>
                <a:latin typeface="Times New Roman" panose="02020603050405020304" pitchFamily="18" charset="0"/>
                <a:cs typeface="Times New Roman" panose="02020603050405020304" pitchFamily="18" charset="0"/>
              </a:rPr>
              <a:t>Louisiana’s coastal wetlands</a:t>
            </a:r>
            <a:r>
              <a:rPr lang="en-US" b="1" dirty="0">
                <a:solidFill>
                  <a:schemeClr val="bg1"/>
                </a:solidFill>
                <a:latin typeface="Times New Roman" panose="02020603050405020304" pitchFamily="18" charset="0"/>
                <a:cs typeface="Times New Roman" panose="02020603050405020304" pitchFamily="18" charset="0"/>
              </a:rPr>
              <a:t>, which extend up to 100 km inland along the length of its coastline, have been severely degraded by high land-loss rates (</a:t>
            </a:r>
            <a:r>
              <a:rPr lang="en-US" b="1" dirty="0">
                <a:solidFill>
                  <a:srgbClr val="FFFF00"/>
                </a:solidFill>
                <a:latin typeface="Times New Roman" panose="02020603050405020304" pitchFamily="18" charset="0"/>
                <a:cs typeface="Times New Roman" panose="02020603050405020304" pitchFamily="18" charset="0"/>
              </a:rPr>
              <a:t>up to 70-100 km2/</a:t>
            </a:r>
            <a:r>
              <a:rPr lang="en-US" b="1" dirty="0" err="1">
                <a:solidFill>
                  <a:srgbClr val="FFFF00"/>
                </a:solidFill>
                <a:latin typeface="Times New Roman" panose="02020603050405020304" pitchFamily="18" charset="0"/>
                <a:cs typeface="Times New Roman" panose="02020603050405020304" pitchFamily="18" charset="0"/>
              </a:rPr>
              <a:t>yr</a:t>
            </a:r>
            <a:r>
              <a:rPr lang="en-US" b="1" dirty="0">
                <a:solidFill>
                  <a:schemeClr val="bg1"/>
                </a:solidFill>
                <a:latin typeface="Times New Roman" panose="02020603050405020304" pitchFamily="18" charset="0"/>
                <a:cs typeface="Times New Roman" panose="02020603050405020304" pitchFamily="18" charset="0"/>
              </a:rPr>
              <a:t>) over the past 50+ years with significant </a:t>
            </a:r>
            <a:r>
              <a:rPr lang="en-US" b="1" dirty="0">
                <a:solidFill>
                  <a:srgbClr val="FFFF00"/>
                </a:solidFill>
                <a:latin typeface="Times New Roman" panose="02020603050405020304" pitchFamily="18" charset="0"/>
                <a:cs typeface="Times New Roman" panose="02020603050405020304" pitchFamily="18" charset="0"/>
              </a:rPr>
              <a:t>environmental</a:t>
            </a:r>
            <a:r>
              <a:rPr lang="en-US" b="1" dirty="0">
                <a:solidFill>
                  <a:schemeClr val="bg1"/>
                </a:solidFill>
                <a:latin typeface="Times New Roman" panose="02020603050405020304" pitchFamily="18" charset="0"/>
                <a:cs typeface="Times New Roman" panose="02020603050405020304" pitchFamily="18" charset="0"/>
              </a:rPr>
              <a:t>, </a:t>
            </a:r>
            <a:r>
              <a:rPr lang="en-US" b="1" dirty="0">
                <a:solidFill>
                  <a:srgbClr val="FFFF00"/>
                </a:solidFill>
                <a:latin typeface="Times New Roman" panose="02020603050405020304" pitchFamily="18" charset="0"/>
                <a:cs typeface="Times New Roman" panose="02020603050405020304" pitchFamily="18" charset="0"/>
              </a:rPr>
              <a:t>ecological</a:t>
            </a:r>
            <a:r>
              <a:rPr lang="en-US" b="1" dirty="0">
                <a:solidFill>
                  <a:schemeClr val="bg1"/>
                </a:solidFill>
                <a:latin typeface="Times New Roman" panose="02020603050405020304" pitchFamily="18" charset="0"/>
                <a:cs typeface="Times New Roman" panose="02020603050405020304" pitchFamily="18" charset="0"/>
              </a:rPr>
              <a:t>, and </a:t>
            </a:r>
            <a:r>
              <a:rPr lang="en-US" b="1" dirty="0">
                <a:solidFill>
                  <a:srgbClr val="FFFF00"/>
                </a:solidFill>
                <a:latin typeface="Times New Roman" panose="02020603050405020304" pitchFamily="18" charset="0"/>
                <a:cs typeface="Times New Roman" panose="02020603050405020304" pitchFamily="18" charset="0"/>
              </a:rPr>
              <a:t>economic impacts</a:t>
            </a:r>
            <a:r>
              <a:rPr lang="en-US" b="1" dirty="0">
                <a:solidFill>
                  <a:schemeClr val="bg1"/>
                </a:solidFill>
                <a:latin typeface="Times New Roman" panose="02020603050405020304" pitchFamily="18" charset="0"/>
                <a:cs typeface="Times New Roman" panose="02020603050405020304" pitchFamily="18" charset="0"/>
              </a:rPr>
              <a:t>. </a:t>
            </a:r>
          </a:p>
          <a:p>
            <a:pPr>
              <a:lnSpc>
                <a:spcPct val="150000"/>
              </a:lnSpc>
            </a:pPr>
            <a:endParaRPr lang="fa-IR" b="1" dirty="0" smtClean="0">
              <a:solidFill>
                <a:srgbClr val="FFFF00"/>
              </a:solidFill>
              <a:latin typeface="Times New Roman" panose="02020603050405020304" pitchFamily="18" charset="0"/>
              <a:cs typeface="Times New Roman" panose="02020603050405020304" pitchFamily="18" charset="0"/>
            </a:endParaRPr>
          </a:p>
          <a:p>
            <a:pPr>
              <a:lnSpc>
                <a:spcPct val="150000"/>
              </a:lnSpc>
            </a:pPr>
            <a:endParaRPr lang="fa-IR" b="1" dirty="0">
              <a:solidFill>
                <a:srgbClr val="FFFF00"/>
              </a:solidFill>
              <a:latin typeface="Times New Roman" panose="02020603050405020304" pitchFamily="18" charset="0"/>
              <a:cs typeface="Times New Roman" panose="02020603050405020304" pitchFamily="18" charset="0"/>
            </a:endParaRPr>
          </a:p>
          <a:p>
            <a:pPr>
              <a:lnSpc>
                <a:spcPct val="150000"/>
              </a:lnSpc>
            </a:pPr>
            <a:r>
              <a:rPr lang="en-US" b="1" dirty="0" smtClean="0">
                <a:solidFill>
                  <a:srgbClr val="FFFF00"/>
                </a:solidFill>
                <a:latin typeface="Times New Roman" panose="02020603050405020304" pitchFamily="18" charset="0"/>
                <a:cs typeface="Times New Roman" panose="02020603050405020304" pitchFamily="18" charset="0"/>
              </a:rPr>
              <a:t>Accelerated </a:t>
            </a:r>
            <a:r>
              <a:rPr lang="en-US" b="1" dirty="0">
                <a:solidFill>
                  <a:srgbClr val="FFFF00"/>
                </a:solidFill>
                <a:latin typeface="Times New Roman" panose="02020603050405020304" pitchFamily="18" charset="0"/>
                <a:cs typeface="Times New Roman" panose="02020603050405020304" pitchFamily="18" charset="0"/>
              </a:rPr>
              <a:t>historic wetland loss </a:t>
            </a:r>
            <a:r>
              <a:rPr lang="en-US" b="1" dirty="0">
                <a:solidFill>
                  <a:schemeClr val="bg1"/>
                </a:solidFill>
                <a:latin typeface="Times New Roman" panose="02020603050405020304" pitchFamily="18" charset="0"/>
                <a:cs typeface="Times New Roman" panose="02020603050405020304" pitchFamily="18" charset="0"/>
              </a:rPr>
              <a:t>has resulted in submergence of ~ </a:t>
            </a:r>
            <a:r>
              <a:rPr lang="en-US" b="1" dirty="0">
                <a:solidFill>
                  <a:srgbClr val="FFFF00"/>
                </a:solidFill>
                <a:latin typeface="Times New Roman" panose="02020603050405020304" pitchFamily="18" charset="0"/>
                <a:cs typeface="Times New Roman" panose="02020603050405020304" pitchFamily="18" charset="0"/>
              </a:rPr>
              <a:t>4000 km2 </a:t>
            </a:r>
            <a:r>
              <a:rPr lang="en-US" b="1" dirty="0">
                <a:solidFill>
                  <a:schemeClr val="bg1"/>
                </a:solidFill>
                <a:latin typeface="Times New Roman" panose="02020603050405020304" pitchFamily="18" charset="0"/>
                <a:cs typeface="Times New Roman" panose="02020603050405020304" pitchFamily="18" charset="0"/>
              </a:rPr>
              <a:t>formerly emergent delta-plain wetlands since </a:t>
            </a:r>
            <a:r>
              <a:rPr lang="en-US" b="1" dirty="0">
                <a:solidFill>
                  <a:srgbClr val="FFFF00"/>
                </a:solidFill>
                <a:latin typeface="Times New Roman" panose="02020603050405020304" pitchFamily="18" charset="0"/>
                <a:cs typeface="Times New Roman" panose="02020603050405020304" pitchFamily="18" charset="0"/>
              </a:rPr>
              <a:t>1930</a:t>
            </a:r>
            <a:r>
              <a:rPr lang="en-US" b="1" dirty="0">
                <a:solidFill>
                  <a:schemeClr val="bg1"/>
                </a:solidFill>
                <a:latin typeface="Times New Roman" panose="02020603050405020304" pitchFamily="18" charset="0"/>
                <a:cs typeface="Times New Roman" panose="02020603050405020304" pitchFamily="18" charset="0"/>
              </a:rPr>
              <a:t>s. </a:t>
            </a:r>
          </a:p>
        </p:txBody>
      </p:sp>
      <p:sp>
        <p:nvSpPr>
          <p:cNvPr id="8" name="Right Arrow 7"/>
          <p:cNvSpPr/>
          <p:nvPr/>
        </p:nvSpPr>
        <p:spPr>
          <a:xfrm rot="20391583">
            <a:off x="1848723" y="5718245"/>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3557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p_datas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433" y="1537296"/>
            <a:ext cx="5730120" cy="474277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p:cNvSpPr/>
          <p:nvPr/>
        </p:nvSpPr>
        <p:spPr>
          <a:xfrm>
            <a:off x="6073020" y="1537296"/>
            <a:ext cx="6418944" cy="3416320"/>
          </a:xfrm>
          <a:prstGeom prst="rect">
            <a:avLst/>
          </a:prstGeom>
        </p:spPr>
        <p:txBody>
          <a:bodyPr wrap="square">
            <a:spAutoFit/>
          </a:bodyPr>
          <a:lstStyle/>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tide-gauge records (</a:t>
            </a:r>
            <a:r>
              <a:rPr lang="en-US" sz="2400" b="1" dirty="0">
                <a:solidFill>
                  <a:srgbClr val="FFFF00"/>
                </a:solidFill>
                <a:latin typeface="Times New Roman" panose="02020603050405020304" pitchFamily="18" charset="0"/>
                <a:cs typeface="Times New Roman" panose="02020603050405020304" pitchFamily="18" charset="0"/>
              </a:rPr>
              <a:t>NOS</a:t>
            </a:r>
            <a:r>
              <a:rPr lang="en-US" sz="2400" b="1" dirty="0">
                <a:solidFill>
                  <a:schemeClr val="bg1"/>
                </a:solidFill>
                <a:latin typeface="Times New Roman" panose="02020603050405020304" pitchFamily="18" charset="0"/>
                <a:cs typeface="Times New Roman" panose="02020603050405020304" pitchFamily="18" charset="0"/>
              </a:rPr>
              <a:t>) → relative sea-level rise (</a:t>
            </a:r>
            <a:r>
              <a:rPr lang="en-US" sz="2400" b="1" dirty="0">
                <a:solidFill>
                  <a:srgbClr val="FFFF00"/>
                </a:solidFill>
                <a:latin typeface="Times New Roman" panose="02020603050405020304" pitchFamily="18" charset="0"/>
                <a:cs typeface="Times New Roman" panose="02020603050405020304" pitchFamily="18" charset="0"/>
              </a:rPr>
              <a:t>RSLR</a:t>
            </a:r>
            <a:r>
              <a:rPr lang="en-US" sz="2400" b="1" dirty="0">
                <a:solidFill>
                  <a:schemeClr val="bg1"/>
                </a:solidFill>
                <a:latin typeface="Times New Roman" panose="02020603050405020304" pitchFamily="18" charset="0"/>
                <a:cs typeface="Times New Roman" panose="02020603050405020304" pitchFamily="18" charset="0"/>
              </a:rPr>
              <a:t>)</a:t>
            </a:r>
          </a:p>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repeat leveling surveys (</a:t>
            </a:r>
            <a:r>
              <a:rPr lang="en-US" sz="2400" b="1" dirty="0">
                <a:solidFill>
                  <a:srgbClr val="FFFF00"/>
                </a:solidFill>
                <a:latin typeface="Times New Roman" panose="02020603050405020304" pitchFamily="18" charset="0"/>
                <a:cs typeface="Times New Roman" panose="02020603050405020304" pitchFamily="18" charset="0"/>
              </a:rPr>
              <a:t>NGS</a:t>
            </a:r>
            <a:r>
              <a:rPr lang="en-US" sz="2400" b="1" dirty="0">
                <a:solidFill>
                  <a:schemeClr val="bg1"/>
                </a:solidFill>
                <a:latin typeface="Times New Roman" panose="02020603050405020304" pitchFamily="18" charset="0"/>
                <a:cs typeface="Times New Roman" panose="02020603050405020304" pitchFamily="18" charset="0"/>
              </a:rPr>
              <a:t>) → decadal elevation change</a:t>
            </a:r>
          </a:p>
          <a:p>
            <a:endParaRPr lang="en-US" sz="2400" b="1"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continuous GPS (</a:t>
            </a:r>
            <a:r>
              <a:rPr lang="en-US" sz="2400" b="1" dirty="0">
                <a:solidFill>
                  <a:srgbClr val="FFFF00"/>
                </a:solidFill>
                <a:latin typeface="Times New Roman" panose="02020603050405020304" pitchFamily="18" charset="0"/>
                <a:cs typeface="Times New Roman" panose="02020603050405020304" pitchFamily="18" charset="0"/>
              </a:rPr>
              <a:t>CORS</a:t>
            </a:r>
            <a:r>
              <a:rPr lang="en-US" sz="2400" b="1" dirty="0">
                <a:solidFill>
                  <a:schemeClr val="bg1"/>
                </a:solidFill>
                <a:latin typeface="Times New Roman" panose="02020603050405020304" pitchFamily="18" charset="0"/>
                <a:cs typeface="Times New Roman" panose="02020603050405020304" pitchFamily="18" charset="0"/>
              </a:rPr>
              <a:t>) → short-term elevation change</a:t>
            </a:r>
          </a:p>
        </p:txBody>
      </p:sp>
      <p:sp>
        <p:nvSpPr>
          <p:cNvPr id="6" name="Rectangle 5"/>
          <p:cNvSpPr/>
          <p:nvPr/>
        </p:nvSpPr>
        <p:spPr>
          <a:xfrm>
            <a:off x="207433" y="612401"/>
            <a:ext cx="11104033" cy="461665"/>
          </a:xfrm>
          <a:prstGeom prst="rect">
            <a:avLst/>
          </a:prstGeom>
        </p:spPr>
        <p:txBody>
          <a:bodyPr wrap="square">
            <a:spAutoFit/>
          </a:bodyPr>
          <a:lstStyle/>
          <a:p>
            <a:r>
              <a:rPr lang="en-US" sz="2400" b="1" dirty="0">
                <a:solidFill>
                  <a:schemeClr val="bg1"/>
                </a:solidFill>
                <a:latin typeface="Times New Roman" panose="02020603050405020304" pitchFamily="18" charset="0"/>
                <a:cs typeface="Times New Roman" panose="02020603050405020304" pitchFamily="18" charset="0"/>
              </a:rPr>
              <a:t>Identify historic trends and most recent </a:t>
            </a:r>
            <a:r>
              <a:rPr lang="en-US" sz="2400" b="1" dirty="0">
                <a:solidFill>
                  <a:srgbClr val="FFFF00"/>
                </a:solidFill>
                <a:latin typeface="Times New Roman" panose="02020603050405020304" pitchFamily="18" charset="0"/>
                <a:cs typeface="Times New Roman" panose="02020603050405020304" pitchFamily="18" charset="0"/>
              </a:rPr>
              <a:t>subsidence rates </a:t>
            </a:r>
            <a:r>
              <a:rPr lang="en-US" sz="2400" b="1" dirty="0">
                <a:solidFill>
                  <a:schemeClr val="bg1"/>
                </a:solidFill>
                <a:latin typeface="Times New Roman" panose="02020603050405020304" pitchFamily="18" charset="0"/>
                <a:cs typeface="Times New Roman" panose="02020603050405020304" pitchFamily="18" charset="0"/>
              </a:rPr>
              <a:t>through integration of:</a:t>
            </a:r>
          </a:p>
        </p:txBody>
      </p:sp>
      <p:sp>
        <p:nvSpPr>
          <p:cNvPr id="7" name="Right Arrow 6"/>
          <p:cNvSpPr/>
          <p:nvPr/>
        </p:nvSpPr>
        <p:spPr>
          <a:xfrm rot="18993648">
            <a:off x="1777260" y="5199853"/>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Right Arrow 7"/>
          <p:cNvSpPr/>
          <p:nvPr/>
        </p:nvSpPr>
        <p:spPr>
          <a:xfrm rot="18993648">
            <a:off x="574993" y="4302387"/>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Right Arrow 8"/>
          <p:cNvSpPr/>
          <p:nvPr/>
        </p:nvSpPr>
        <p:spPr>
          <a:xfrm rot="18993648">
            <a:off x="2875959" y="4154921"/>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66645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pensacol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478" y="2416629"/>
            <a:ext cx="5539983" cy="42127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49478" y="460512"/>
            <a:ext cx="6096000" cy="707886"/>
          </a:xfrm>
          <a:prstGeom prst="rect">
            <a:avLst/>
          </a:prstGeom>
        </p:spPr>
        <p:txBody>
          <a:bodyPr>
            <a:spAutoFit/>
          </a:bodyPr>
          <a:lstStyle/>
          <a:p>
            <a:r>
              <a:rPr lang="en-US" sz="2000" b="1" dirty="0">
                <a:solidFill>
                  <a:srgbClr val="FFFF00"/>
                </a:solidFill>
                <a:latin typeface="Times New Roman" panose="02020603050405020304" pitchFamily="18" charset="0"/>
                <a:cs typeface="Times New Roman" panose="02020603050405020304" pitchFamily="18" charset="0"/>
              </a:rPr>
              <a:t>Grand Isle Tide Gauge</a:t>
            </a:r>
          </a:p>
          <a:p>
            <a:r>
              <a:rPr lang="en-US" sz="2000" b="1" dirty="0">
                <a:solidFill>
                  <a:schemeClr val="bg1"/>
                </a:solidFill>
                <a:latin typeface="Times New Roman" panose="02020603050405020304" pitchFamily="18" charset="0"/>
                <a:cs typeface="Times New Roman" panose="02020603050405020304" pitchFamily="18" charset="0"/>
              </a:rPr>
              <a:t>Mid-1960s to early 1990s: accelerated </a:t>
            </a:r>
            <a:r>
              <a:rPr lang="en-US" sz="2000" b="1" dirty="0">
                <a:solidFill>
                  <a:srgbClr val="FFFF00"/>
                </a:solidFill>
                <a:latin typeface="Times New Roman" panose="02020603050405020304" pitchFamily="18" charset="0"/>
                <a:cs typeface="Times New Roman" panose="02020603050405020304" pitchFamily="18" charset="0"/>
              </a:rPr>
              <a:t>RSLR</a:t>
            </a:r>
          </a:p>
        </p:txBody>
      </p:sp>
      <p:pic>
        <p:nvPicPr>
          <p:cNvPr id="6" name="Picture 7" descr="blafourch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9974" y="2416629"/>
            <a:ext cx="5571911" cy="42127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6172200" y="467692"/>
            <a:ext cx="6018226" cy="707886"/>
          </a:xfrm>
          <a:prstGeom prst="rect">
            <a:avLst/>
          </a:prstGeom>
        </p:spPr>
        <p:txBody>
          <a:bodyPr wrap="square">
            <a:spAutoFit/>
          </a:bodyPr>
          <a:lstStyle/>
          <a:p>
            <a:r>
              <a:rPr lang="en-US" sz="2000" b="1" dirty="0">
                <a:solidFill>
                  <a:srgbClr val="FFFF00"/>
                </a:solidFill>
                <a:latin typeface="Times New Roman" panose="02020603050405020304" pitchFamily="18" charset="0"/>
                <a:cs typeface="Times New Roman" panose="02020603050405020304" pitchFamily="18" charset="0"/>
              </a:rPr>
              <a:t>Bayou Lafourche Leveling Line</a:t>
            </a:r>
          </a:p>
          <a:p>
            <a:r>
              <a:rPr lang="en-US" sz="2000" b="1" dirty="0">
                <a:solidFill>
                  <a:schemeClr val="bg1"/>
                </a:solidFill>
                <a:latin typeface="Times New Roman" panose="02020603050405020304" pitchFamily="18" charset="0"/>
                <a:cs typeface="Times New Roman" panose="02020603050405020304" pitchFamily="18" charset="0"/>
              </a:rPr>
              <a:t>1982-1993: accelerated subsidence</a:t>
            </a:r>
          </a:p>
        </p:txBody>
      </p:sp>
      <p:sp>
        <p:nvSpPr>
          <p:cNvPr id="8" name="Rectangle 7"/>
          <p:cNvSpPr/>
          <p:nvPr/>
        </p:nvSpPr>
        <p:spPr>
          <a:xfrm>
            <a:off x="6172200" y="1345344"/>
            <a:ext cx="6096000" cy="707886"/>
          </a:xfrm>
          <a:prstGeom prst="rect">
            <a:avLst/>
          </a:prstGeom>
        </p:spPr>
        <p:txBody>
          <a:bodyPr>
            <a:spAutoFit/>
          </a:bodyPr>
          <a:lstStyle/>
          <a:p>
            <a:r>
              <a:rPr lang="en-US" sz="2000" b="1" dirty="0">
                <a:solidFill>
                  <a:srgbClr val="FFFF00"/>
                </a:solidFill>
                <a:latin typeface="Times New Roman" panose="02020603050405020304" pitchFamily="18" charset="0"/>
                <a:cs typeface="Times New Roman" panose="02020603050405020304" pitchFamily="18" charset="0"/>
              </a:rPr>
              <a:t>temporal trends from elevation changes </a:t>
            </a:r>
            <a:r>
              <a:rPr lang="en-US" sz="2000" b="1" dirty="0" smtClean="0">
                <a:solidFill>
                  <a:schemeClr val="bg1"/>
                </a:solidFill>
                <a:latin typeface="Times New Roman" panose="02020603050405020304" pitchFamily="18" charset="0"/>
                <a:cs typeface="Times New Roman" panose="02020603050405020304" pitchFamily="18" charset="0"/>
              </a:rPr>
              <a:t>: ~ </a:t>
            </a:r>
            <a:r>
              <a:rPr lang="en-US" sz="2000" b="1" dirty="0">
                <a:solidFill>
                  <a:schemeClr val="bg1"/>
                </a:solidFill>
                <a:latin typeface="Times New Roman" panose="02020603050405020304" pitchFamily="18" charset="0"/>
                <a:cs typeface="Times New Roman" panose="02020603050405020304" pitchFamily="18" charset="0"/>
              </a:rPr>
              <a:t>8 mm/</a:t>
            </a:r>
            <a:r>
              <a:rPr lang="en-US" sz="2000" b="1" dirty="0" err="1">
                <a:solidFill>
                  <a:schemeClr val="bg1"/>
                </a:solidFill>
                <a:latin typeface="Times New Roman" panose="02020603050405020304" pitchFamily="18" charset="0"/>
                <a:cs typeface="Times New Roman" panose="02020603050405020304" pitchFamily="18" charset="0"/>
              </a:rPr>
              <a:t>yr</a:t>
            </a:r>
            <a:r>
              <a:rPr lang="en-US" sz="2000" b="1" dirty="0">
                <a:solidFill>
                  <a:schemeClr val="bg1"/>
                </a:solidFill>
                <a:latin typeface="Times New Roman" panose="02020603050405020304" pitchFamily="18" charset="0"/>
                <a:cs typeface="Times New Roman" panose="02020603050405020304" pitchFamily="18" charset="0"/>
              </a:rPr>
              <a:t> (1952-1965-1982) to ~ 11 mm/</a:t>
            </a:r>
            <a:r>
              <a:rPr lang="en-US" sz="2000" b="1" dirty="0" err="1">
                <a:solidFill>
                  <a:schemeClr val="bg1"/>
                </a:solidFill>
                <a:latin typeface="Times New Roman" panose="02020603050405020304" pitchFamily="18" charset="0"/>
                <a:cs typeface="Times New Roman" panose="02020603050405020304" pitchFamily="18" charset="0"/>
              </a:rPr>
              <a:t>yr</a:t>
            </a:r>
            <a:r>
              <a:rPr lang="en-US" sz="2000" b="1" dirty="0">
                <a:solidFill>
                  <a:schemeClr val="bg1"/>
                </a:solidFill>
                <a:latin typeface="Times New Roman" panose="02020603050405020304" pitchFamily="18" charset="0"/>
                <a:cs typeface="Times New Roman" panose="02020603050405020304" pitchFamily="18" charset="0"/>
              </a:rPr>
              <a:t> (1982-1993)</a:t>
            </a:r>
          </a:p>
        </p:txBody>
      </p:sp>
      <p:sp>
        <p:nvSpPr>
          <p:cNvPr id="9" name="Rectangle 8"/>
          <p:cNvSpPr/>
          <p:nvPr/>
        </p:nvSpPr>
        <p:spPr>
          <a:xfrm>
            <a:off x="349478" y="1142322"/>
            <a:ext cx="6096000" cy="1200329"/>
          </a:xfrm>
          <a:prstGeom prst="rect">
            <a:avLst/>
          </a:prstGeom>
        </p:spPr>
        <p:txBody>
          <a:bodyPr>
            <a:spAutoFit/>
          </a:bodyPr>
          <a:lstStyle/>
          <a:p>
            <a:r>
              <a:rPr lang="en-US" b="1" dirty="0">
                <a:solidFill>
                  <a:schemeClr val="bg1"/>
                </a:solidFill>
                <a:latin typeface="Times New Roman" panose="02020603050405020304" pitchFamily="18" charset="0"/>
                <a:cs typeface="Times New Roman" panose="02020603050405020304" pitchFamily="18" charset="0"/>
              </a:rPr>
              <a:t>average rate of RSLR at GI (</a:t>
            </a:r>
            <a:r>
              <a:rPr lang="en-US" b="1" dirty="0">
                <a:solidFill>
                  <a:srgbClr val="FFFF00"/>
                </a:solidFill>
                <a:latin typeface="Times New Roman" panose="02020603050405020304" pitchFamily="18" charset="0"/>
                <a:cs typeface="Times New Roman" panose="02020603050405020304" pitchFamily="18" charset="0"/>
              </a:rPr>
              <a:t>9.3 mm/</a:t>
            </a:r>
            <a:r>
              <a:rPr lang="en-US" b="1" dirty="0" err="1">
                <a:solidFill>
                  <a:srgbClr val="FFFF00"/>
                </a:solidFill>
                <a:latin typeface="Times New Roman" panose="02020603050405020304" pitchFamily="18" charset="0"/>
                <a:cs typeface="Times New Roman" panose="02020603050405020304" pitchFamily="18" charset="0"/>
              </a:rPr>
              <a:t>yr</a:t>
            </a:r>
            <a:r>
              <a:rPr lang="en-US" b="1" dirty="0">
                <a:solidFill>
                  <a:schemeClr val="bg1"/>
                </a:solidFill>
                <a:latin typeface="Times New Roman" panose="02020603050405020304" pitchFamily="18" charset="0"/>
                <a:cs typeface="Times New Roman" panose="02020603050405020304" pitchFamily="18" charset="0"/>
              </a:rPr>
              <a:t>) is not constant through time</a:t>
            </a:r>
          </a:p>
          <a:p>
            <a:r>
              <a:rPr lang="en-US" b="1" dirty="0" smtClean="0">
                <a:solidFill>
                  <a:schemeClr val="bg1"/>
                </a:solidFill>
                <a:latin typeface="Times New Roman" panose="02020603050405020304" pitchFamily="18" charset="0"/>
                <a:cs typeface="Times New Roman" panose="02020603050405020304" pitchFamily="18" charset="0"/>
              </a:rPr>
              <a:t>2.2 </a:t>
            </a:r>
            <a:r>
              <a:rPr lang="en-US" b="1" dirty="0">
                <a:solidFill>
                  <a:schemeClr val="bg1"/>
                </a:solidFill>
                <a:latin typeface="Times New Roman" panose="02020603050405020304" pitchFamily="18" charset="0"/>
                <a:cs typeface="Times New Roman" panose="02020603050405020304" pitchFamily="18" charset="0"/>
              </a:rPr>
              <a:t>mm/</a:t>
            </a:r>
            <a:r>
              <a:rPr lang="en-US" b="1" dirty="0" err="1">
                <a:solidFill>
                  <a:schemeClr val="bg1"/>
                </a:solidFill>
                <a:latin typeface="Times New Roman" panose="02020603050405020304" pitchFamily="18" charset="0"/>
                <a:cs typeface="Times New Roman" panose="02020603050405020304" pitchFamily="18" charset="0"/>
              </a:rPr>
              <a:t>yr</a:t>
            </a:r>
            <a:r>
              <a:rPr lang="en-US" b="1" dirty="0">
                <a:solidFill>
                  <a:schemeClr val="bg1"/>
                </a:solidFill>
                <a:latin typeface="Times New Roman" panose="02020603050405020304" pitchFamily="18" charset="0"/>
                <a:cs typeface="Times New Roman" panose="02020603050405020304" pitchFamily="18" charset="0"/>
              </a:rPr>
              <a:t> (1947-1964) to 11.5 mm/</a:t>
            </a:r>
            <a:r>
              <a:rPr lang="en-US" b="1" dirty="0" err="1">
                <a:solidFill>
                  <a:schemeClr val="bg1"/>
                </a:solidFill>
                <a:latin typeface="Times New Roman" panose="02020603050405020304" pitchFamily="18" charset="0"/>
                <a:cs typeface="Times New Roman" panose="02020603050405020304" pitchFamily="18" charset="0"/>
              </a:rPr>
              <a:t>yr</a:t>
            </a:r>
            <a:r>
              <a:rPr lang="en-US" b="1" dirty="0">
                <a:solidFill>
                  <a:schemeClr val="bg1"/>
                </a:solidFill>
                <a:latin typeface="Times New Roman" panose="02020603050405020304" pitchFamily="18" charset="0"/>
                <a:cs typeface="Times New Roman" panose="02020603050405020304" pitchFamily="18" charset="0"/>
              </a:rPr>
              <a:t> (1964-1991) to 3.4 mm/</a:t>
            </a:r>
            <a:r>
              <a:rPr lang="en-US" b="1" dirty="0" err="1">
                <a:solidFill>
                  <a:schemeClr val="bg1"/>
                </a:solidFill>
                <a:latin typeface="Times New Roman" panose="02020603050405020304" pitchFamily="18" charset="0"/>
                <a:cs typeface="Times New Roman" panose="02020603050405020304" pitchFamily="18" charset="0"/>
              </a:rPr>
              <a:t>yr</a:t>
            </a:r>
            <a:r>
              <a:rPr lang="en-US" b="1" dirty="0">
                <a:solidFill>
                  <a:schemeClr val="bg1"/>
                </a:solidFill>
                <a:latin typeface="Times New Roman" panose="02020603050405020304" pitchFamily="18" charset="0"/>
                <a:cs typeface="Times New Roman" panose="02020603050405020304" pitchFamily="18" charset="0"/>
              </a:rPr>
              <a:t> (since 1991)</a:t>
            </a:r>
          </a:p>
        </p:txBody>
      </p:sp>
    </p:spTree>
    <p:extLst>
      <p:ext uri="{BB962C8B-B14F-4D97-AF65-F5344CB8AC3E}">
        <p14:creationId xmlns:p14="http://schemas.microsoft.com/office/powerpoint/2010/main" val="296352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dp_datasets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943" y="620485"/>
            <a:ext cx="7007678" cy="607422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5" name="Line 43"/>
          <p:cNvSpPr>
            <a:spLocks noChangeAspect="1" noChangeShapeType="1"/>
          </p:cNvSpPr>
          <p:nvPr/>
        </p:nvSpPr>
        <p:spPr bwMode="auto">
          <a:xfrm flipH="1">
            <a:off x="5926452" y="4118857"/>
            <a:ext cx="457200" cy="457200"/>
          </a:xfrm>
          <a:prstGeom prst="line">
            <a:avLst/>
          </a:prstGeom>
          <a:noFill/>
          <a:ln w="25400">
            <a:solidFill>
              <a:srgbClr val="FFFF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Text Box 5"/>
          <p:cNvSpPr txBox="1">
            <a:spLocks noChangeArrowheads="1"/>
          </p:cNvSpPr>
          <p:nvPr/>
        </p:nvSpPr>
        <p:spPr bwMode="auto">
          <a:xfrm>
            <a:off x="4152581" y="5195663"/>
            <a:ext cx="2002471" cy="738664"/>
          </a:xfrm>
          <a:prstGeom prst="rect">
            <a:avLst/>
          </a:prstGeom>
          <a:solidFill>
            <a:srgbClr val="006F41"/>
          </a:solidFill>
          <a:ln w="254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1947-1965: -3.3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a:p>
            <a:r>
              <a:rPr lang="en-US" altLang="en-US" sz="1400" b="1" dirty="0">
                <a:latin typeface="Times New Roman" panose="02020603050405020304" pitchFamily="18" charset="0"/>
                <a:cs typeface="Times New Roman" panose="02020603050405020304" pitchFamily="18" charset="0"/>
              </a:rPr>
              <a:t>1965-1993: -10.7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a:p>
            <a:r>
              <a:rPr lang="en-US" altLang="en-US" sz="1400" b="1" dirty="0">
                <a:latin typeface="Times New Roman" panose="02020603050405020304" pitchFamily="18" charset="0"/>
                <a:cs typeface="Times New Roman" panose="02020603050405020304" pitchFamily="18" charset="0"/>
              </a:rPr>
              <a:t>1993-2006: -4.1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8" name="Text Box 9"/>
          <p:cNvSpPr txBox="1">
            <a:spLocks noChangeArrowheads="1"/>
          </p:cNvSpPr>
          <p:nvPr/>
        </p:nvSpPr>
        <p:spPr bwMode="auto">
          <a:xfrm>
            <a:off x="2469808" y="3134379"/>
            <a:ext cx="1031051" cy="523220"/>
          </a:xfrm>
          <a:prstGeom prst="rect">
            <a:avLst/>
          </a:prstGeom>
          <a:solidFill>
            <a:srgbClr val="006F4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1965-1993:</a:t>
            </a:r>
          </a:p>
          <a:p>
            <a:r>
              <a:rPr lang="en-US" altLang="en-US" sz="1400" b="1" dirty="0">
                <a:latin typeface="Times New Roman" panose="02020603050405020304" pitchFamily="18" charset="0"/>
                <a:cs typeface="Times New Roman" panose="02020603050405020304" pitchFamily="18" charset="0"/>
              </a:rPr>
              <a:t>-9.6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9" name="Text Box 15"/>
          <p:cNvSpPr txBox="1">
            <a:spLocks noChangeArrowheads="1"/>
          </p:cNvSpPr>
          <p:nvPr/>
        </p:nvSpPr>
        <p:spPr bwMode="auto">
          <a:xfrm>
            <a:off x="457200" y="3886200"/>
            <a:ext cx="1021433" cy="523220"/>
          </a:xfrm>
          <a:prstGeom prst="rect">
            <a:avLst/>
          </a:prstGeom>
          <a:solidFill>
            <a:srgbClr val="006F4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1966-1993:</a:t>
            </a:r>
          </a:p>
          <a:p>
            <a:r>
              <a:rPr lang="en-US" altLang="en-US" sz="1400" b="1" dirty="0">
                <a:latin typeface="Times New Roman" panose="02020603050405020304" pitchFamily="18" charset="0"/>
                <a:cs typeface="Times New Roman" panose="02020603050405020304" pitchFamily="18" charset="0"/>
              </a:rPr>
              <a:t>-11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10" name="Text Box 16"/>
          <p:cNvSpPr txBox="1">
            <a:spLocks noChangeArrowheads="1"/>
          </p:cNvSpPr>
          <p:nvPr/>
        </p:nvSpPr>
        <p:spPr bwMode="auto">
          <a:xfrm>
            <a:off x="333375" y="2514600"/>
            <a:ext cx="1031051" cy="523220"/>
          </a:xfrm>
          <a:prstGeom prst="rect">
            <a:avLst/>
          </a:prstGeom>
          <a:solidFill>
            <a:srgbClr val="006F4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2003-2007:</a:t>
            </a:r>
          </a:p>
          <a:p>
            <a:r>
              <a:rPr lang="en-US" altLang="en-US" sz="1400" b="1" dirty="0">
                <a:latin typeface="Times New Roman" panose="02020603050405020304" pitchFamily="18" charset="0"/>
                <a:cs typeface="Times New Roman" panose="02020603050405020304" pitchFamily="18" charset="0"/>
              </a:rPr>
              <a:t>-4.4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11" name="Text Box 17"/>
          <p:cNvSpPr txBox="1">
            <a:spLocks noChangeArrowheads="1"/>
          </p:cNvSpPr>
          <p:nvPr/>
        </p:nvSpPr>
        <p:spPr bwMode="auto">
          <a:xfrm>
            <a:off x="1143000" y="5715000"/>
            <a:ext cx="1912703" cy="307777"/>
          </a:xfrm>
          <a:prstGeom prst="rect">
            <a:avLst/>
          </a:prstGeom>
          <a:solidFill>
            <a:srgbClr val="006F41"/>
          </a:solidFill>
          <a:ln w="254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2003-2007: -6.3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12" name="Text Box 18"/>
          <p:cNvSpPr txBox="1">
            <a:spLocks noChangeArrowheads="1"/>
          </p:cNvSpPr>
          <p:nvPr/>
        </p:nvSpPr>
        <p:spPr bwMode="auto">
          <a:xfrm>
            <a:off x="5486400" y="3624590"/>
            <a:ext cx="1031051" cy="523220"/>
          </a:xfrm>
          <a:prstGeom prst="rect">
            <a:avLst/>
          </a:prstGeom>
          <a:solidFill>
            <a:srgbClr val="006F41"/>
          </a:solidFill>
          <a:ln w="254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imes New Roman" panose="02020603050405020304" pitchFamily="18" charset="0"/>
                <a:cs typeface="Times New Roman" panose="02020603050405020304" pitchFamily="18" charset="0"/>
              </a:rPr>
              <a:t>2002-2007:</a:t>
            </a:r>
          </a:p>
          <a:p>
            <a:r>
              <a:rPr lang="en-US" altLang="en-US" sz="1400" b="1" dirty="0">
                <a:latin typeface="Times New Roman" panose="02020603050405020304" pitchFamily="18" charset="0"/>
                <a:cs typeface="Times New Roman" panose="02020603050405020304" pitchFamily="18" charset="0"/>
              </a:rPr>
              <a:t>-3.5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13" name="Text Box 21"/>
          <p:cNvSpPr txBox="1">
            <a:spLocks noChangeArrowheads="1"/>
          </p:cNvSpPr>
          <p:nvPr/>
        </p:nvSpPr>
        <p:spPr bwMode="auto">
          <a:xfrm>
            <a:off x="4193285" y="2680708"/>
            <a:ext cx="1733167" cy="523220"/>
          </a:xfrm>
          <a:prstGeom prst="rect">
            <a:avLst/>
          </a:prstGeom>
          <a:solidFill>
            <a:srgbClr val="006F4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imes New Roman" panose="02020603050405020304" pitchFamily="18" charset="0"/>
                <a:cs typeface="Times New Roman" panose="02020603050405020304" pitchFamily="18" charset="0"/>
              </a:rPr>
              <a:t>1961-1984:</a:t>
            </a:r>
          </a:p>
          <a:p>
            <a:pPr algn="ctr"/>
            <a:r>
              <a:rPr lang="en-US" altLang="en-US" sz="1400" b="1" dirty="0">
                <a:latin typeface="Times New Roman" panose="02020603050405020304" pitchFamily="18" charset="0"/>
                <a:cs typeface="Times New Roman" panose="02020603050405020304" pitchFamily="18" charset="0"/>
              </a:rPr>
              <a:t>-13.6 to -18.7 mm/</a:t>
            </a:r>
            <a:r>
              <a:rPr lang="en-US" altLang="en-US" sz="1400" b="1" dirty="0" err="1">
                <a:latin typeface="Times New Roman" panose="02020603050405020304" pitchFamily="18" charset="0"/>
                <a:cs typeface="Times New Roman" panose="02020603050405020304" pitchFamily="18" charset="0"/>
              </a:rPr>
              <a:t>yr</a:t>
            </a:r>
            <a:endParaRPr lang="en-US" altLang="en-US" sz="1400" b="1" dirty="0">
              <a:latin typeface="Times New Roman" panose="02020603050405020304" pitchFamily="18" charset="0"/>
              <a:cs typeface="Times New Roman" panose="02020603050405020304" pitchFamily="18" charset="0"/>
            </a:endParaRPr>
          </a:p>
        </p:txBody>
      </p:sp>
      <p:sp>
        <p:nvSpPr>
          <p:cNvPr id="15" name="Rectangle 14"/>
          <p:cNvSpPr/>
          <p:nvPr/>
        </p:nvSpPr>
        <p:spPr>
          <a:xfrm>
            <a:off x="7326271" y="620485"/>
            <a:ext cx="4481637" cy="5170646"/>
          </a:xfrm>
          <a:prstGeom prst="rect">
            <a:avLst/>
          </a:prstGeom>
        </p:spPr>
        <p:txBody>
          <a:bodyPr wrap="square">
            <a:spAutoFit/>
          </a:bodyPr>
          <a:lstStyle/>
          <a:p>
            <a:pPr>
              <a:lnSpc>
                <a:spcPct val="150000"/>
              </a:lnSpc>
            </a:pPr>
            <a:r>
              <a:rPr lang="en-US" sz="2000" b="1" dirty="0">
                <a:solidFill>
                  <a:srgbClr val="FFFF00"/>
                </a:solidFill>
                <a:latin typeface="Times New Roman" panose="02020603050405020304" pitchFamily="18" charset="0"/>
                <a:cs typeface="Times New Roman" panose="02020603050405020304" pitchFamily="18" charset="0"/>
              </a:rPr>
              <a:t>general decadal pattern of slow – rapid – slow subsidence: </a:t>
            </a:r>
            <a:endParaRPr lang="fa-IR" sz="2000" b="1" dirty="0" smtClean="0">
              <a:solidFill>
                <a:srgbClr val="FFFF00"/>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earliest </a:t>
            </a:r>
            <a:r>
              <a:rPr lang="en-US" sz="2000" b="1" dirty="0">
                <a:solidFill>
                  <a:schemeClr val="bg1"/>
                </a:solidFill>
                <a:latin typeface="Times New Roman" panose="02020603050405020304" pitchFamily="18" charset="0"/>
                <a:cs typeface="Times New Roman" panose="02020603050405020304" pitchFamily="18" charset="0"/>
              </a:rPr>
              <a:t>subsidence rates derived from </a:t>
            </a:r>
            <a:r>
              <a:rPr lang="en-US" sz="2000" b="1" dirty="0">
                <a:solidFill>
                  <a:srgbClr val="FFFF00"/>
                </a:solidFill>
                <a:latin typeface="Times New Roman" panose="02020603050405020304" pitchFamily="18" charset="0"/>
                <a:cs typeface="Times New Roman" panose="02020603050405020304" pitchFamily="18" charset="0"/>
              </a:rPr>
              <a:t>RSLR</a:t>
            </a:r>
            <a:r>
              <a:rPr lang="en-US" sz="2000" b="1" dirty="0">
                <a:solidFill>
                  <a:schemeClr val="bg1"/>
                </a:solidFill>
                <a:latin typeface="Times New Roman" panose="02020603050405020304" pitchFamily="18" charset="0"/>
                <a:cs typeface="Times New Roman" panose="02020603050405020304" pitchFamily="18" charset="0"/>
              </a:rPr>
              <a:t> trends at </a:t>
            </a:r>
            <a:r>
              <a:rPr lang="en-US" sz="2000" b="1" dirty="0">
                <a:solidFill>
                  <a:srgbClr val="FFFF00"/>
                </a:solidFill>
                <a:latin typeface="Times New Roman" panose="02020603050405020304" pitchFamily="18" charset="0"/>
                <a:cs typeface="Times New Roman" panose="02020603050405020304" pitchFamily="18" charset="0"/>
              </a:rPr>
              <a:t>GI</a:t>
            </a:r>
            <a:r>
              <a:rPr lang="en-US" sz="2000" b="1" dirty="0">
                <a:solidFill>
                  <a:schemeClr val="bg1"/>
                </a:solidFill>
                <a:latin typeface="Times New Roman" panose="02020603050405020304" pitchFamily="18" charset="0"/>
                <a:cs typeface="Times New Roman" panose="02020603050405020304" pitchFamily="18" charset="0"/>
              </a:rPr>
              <a:t> (~ 3 </a:t>
            </a:r>
            <a:r>
              <a:rPr lang="en-US" sz="2000" b="1" dirty="0" smtClean="0">
                <a:solidFill>
                  <a:schemeClr val="bg1"/>
                </a:solidFill>
                <a:latin typeface="Times New Roman" panose="02020603050405020304" pitchFamily="18" charset="0"/>
                <a:cs typeface="Times New Roman" panose="02020603050405020304" pitchFamily="18" charset="0"/>
              </a:rPr>
              <a:t>mm/</a:t>
            </a:r>
            <a:r>
              <a:rPr lang="en-US" sz="2000" b="1" dirty="0" err="1" smtClean="0">
                <a:solidFill>
                  <a:schemeClr val="bg1"/>
                </a:solidFill>
                <a:latin typeface="Times New Roman" panose="02020603050405020304" pitchFamily="18" charset="0"/>
                <a:cs typeface="Times New Roman" panose="02020603050405020304" pitchFamily="18" charset="0"/>
              </a:rPr>
              <a:t>yr</a:t>
            </a:r>
            <a:r>
              <a:rPr lang="fa-IR" sz="2000" b="1" dirty="0" smtClean="0">
                <a:solidFill>
                  <a:schemeClr val="bg1"/>
                </a:solidFill>
                <a:latin typeface="Times New Roman" panose="02020603050405020304" pitchFamily="18" charset="0"/>
                <a:cs typeface="Times New Roman" panose="02020603050405020304" pitchFamily="18" charset="0"/>
              </a:rPr>
              <a:t>( </a:t>
            </a: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derived </a:t>
            </a:r>
            <a:r>
              <a:rPr lang="en-US" sz="2000" b="1" dirty="0">
                <a:solidFill>
                  <a:schemeClr val="bg1"/>
                </a:solidFill>
                <a:latin typeface="Times New Roman" panose="02020603050405020304" pitchFamily="18" charset="0"/>
                <a:cs typeface="Times New Roman" panose="02020603050405020304" pitchFamily="18" charset="0"/>
              </a:rPr>
              <a:t>from </a:t>
            </a:r>
            <a:r>
              <a:rPr lang="en-US" sz="2000" b="1" dirty="0">
                <a:solidFill>
                  <a:srgbClr val="FFFF00"/>
                </a:solidFill>
                <a:latin typeface="Times New Roman" panose="02020603050405020304" pitchFamily="18" charset="0"/>
                <a:cs typeface="Times New Roman" panose="02020603050405020304" pitchFamily="18" charset="0"/>
              </a:rPr>
              <a:t>leveling surveys </a:t>
            </a:r>
            <a:r>
              <a:rPr lang="en-US" sz="2000" b="1" dirty="0" smtClean="0">
                <a:solidFill>
                  <a:schemeClr val="bg1"/>
                </a:solidFill>
                <a:latin typeface="Times New Roman" panose="02020603050405020304" pitchFamily="18" charset="0"/>
                <a:cs typeface="Times New Roman" panose="02020603050405020304" pitchFamily="18" charset="0"/>
              </a:rPr>
              <a:t>and </a:t>
            </a:r>
            <a:r>
              <a:rPr lang="en-US" sz="2000" b="1" dirty="0">
                <a:solidFill>
                  <a:schemeClr val="bg1"/>
                </a:solidFill>
                <a:latin typeface="Times New Roman" panose="02020603050405020304" pitchFamily="18" charset="0"/>
                <a:cs typeface="Times New Roman" panose="02020603050405020304" pitchFamily="18" charset="0"/>
              </a:rPr>
              <a:t>GI </a:t>
            </a:r>
            <a:r>
              <a:rPr lang="en-US" sz="2000" b="1" dirty="0">
                <a:solidFill>
                  <a:srgbClr val="FFFF00"/>
                </a:solidFill>
                <a:latin typeface="Times New Roman" panose="02020603050405020304" pitchFamily="18" charset="0"/>
                <a:cs typeface="Times New Roman" panose="02020603050405020304" pitchFamily="18" charset="0"/>
              </a:rPr>
              <a:t>tide gage </a:t>
            </a:r>
            <a:r>
              <a:rPr lang="en-US" sz="2000" b="1" dirty="0">
                <a:solidFill>
                  <a:schemeClr val="bg1"/>
                </a:solidFill>
                <a:latin typeface="Times New Roman" panose="02020603050405020304" pitchFamily="18" charset="0"/>
                <a:cs typeface="Times New Roman" panose="02020603050405020304" pitchFamily="18" charset="0"/>
              </a:rPr>
              <a:t>are similar (~ 10 mm/</a:t>
            </a:r>
            <a:r>
              <a:rPr lang="en-US" sz="2000" b="1" dirty="0" err="1">
                <a:solidFill>
                  <a:schemeClr val="bg1"/>
                </a:solidFill>
                <a:latin typeface="Times New Roman" panose="02020603050405020304" pitchFamily="18" charset="0"/>
                <a:cs typeface="Times New Roman" panose="02020603050405020304" pitchFamily="18" charset="0"/>
              </a:rPr>
              <a:t>yr</a:t>
            </a:r>
            <a:r>
              <a:rPr lang="en-US" sz="2000" b="1" dirty="0">
                <a:solidFill>
                  <a:schemeClr val="bg1"/>
                </a:solidFill>
                <a:latin typeface="Times New Roman" panose="02020603050405020304" pitchFamily="18" charset="0"/>
                <a:cs typeface="Times New Roman" panose="02020603050405020304" pitchFamily="18" charset="0"/>
              </a:rPr>
              <a:t>) most recent </a:t>
            </a:r>
            <a:r>
              <a:rPr lang="en-US" sz="2000" b="1" dirty="0">
                <a:solidFill>
                  <a:srgbClr val="FFFF00"/>
                </a:solidFill>
                <a:latin typeface="Times New Roman" panose="02020603050405020304" pitchFamily="18" charset="0"/>
                <a:cs typeface="Times New Roman" panose="02020603050405020304" pitchFamily="18" charset="0"/>
              </a:rPr>
              <a:t>GPS</a:t>
            </a:r>
            <a:r>
              <a:rPr lang="en-US" sz="2000" b="1" dirty="0">
                <a:solidFill>
                  <a:schemeClr val="bg1"/>
                </a:solidFill>
                <a:latin typeface="Times New Roman" panose="02020603050405020304" pitchFamily="18" charset="0"/>
                <a:cs typeface="Times New Roman" panose="02020603050405020304" pitchFamily="18" charset="0"/>
              </a:rPr>
              <a:t> rates (3.5-6.3 mm/</a:t>
            </a:r>
            <a:r>
              <a:rPr lang="en-US" sz="2000" b="1" dirty="0" err="1">
                <a:solidFill>
                  <a:schemeClr val="bg1"/>
                </a:solidFill>
                <a:latin typeface="Times New Roman" panose="02020603050405020304" pitchFamily="18" charset="0"/>
                <a:cs typeface="Times New Roman" panose="02020603050405020304" pitchFamily="18" charset="0"/>
              </a:rPr>
              <a:t>yr</a:t>
            </a:r>
            <a:r>
              <a:rPr lang="en-US" sz="2000" b="1" dirty="0">
                <a:solidFill>
                  <a:schemeClr val="bg1"/>
                </a:solidFill>
                <a:latin typeface="Times New Roman" panose="02020603050405020304" pitchFamily="18" charset="0"/>
                <a:cs typeface="Times New Roman" panose="02020603050405020304" pitchFamily="18" charset="0"/>
              </a:rPr>
              <a:t>) are similar to RSLR at GI since early 1990s higher historic subsidence rates along MSR, but similar trend: most recent rates &lt;&lt; historic rates.</a:t>
            </a:r>
          </a:p>
        </p:txBody>
      </p:sp>
      <p:sp>
        <p:nvSpPr>
          <p:cNvPr id="14" name="Right Arrow 13"/>
          <p:cNvSpPr/>
          <p:nvPr/>
        </p:nvSpPr>
        <p:spPr>
          <a:xfrm rot="7394222">
            <a:off x="3861626" y="4634690"/>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7432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28"/>
          <p:cNvGraphicFramePr>
            <a:graphicFrameLocks noGrp="1"/>
          </p:cNvGraphicFramePr>
          <p:nvPr>
            <p:ph idx="1"/>
            <p:extLst>
              <p:ext uri="{D42A27DB-BD31-4B8C-83A1-F6EECF244321}">
                <p14:modId xmlns:p14="http://schemas.microsoft.com/office/powerpoint/2010/main" val="930462221"/>
              </p:ext>
            </p:extLst>
          </p:nvPr>
        </p:nvGraphicFramePr>
        <p:xfrm>
          <a:off x="293914" y="183242"/>
          <a:ext cx="7249886" cy="6309360"/>
        </p:xfrm>
        <a:graphic>
          <a:graphicData uri="http://schemas.openxmlformats.org/drawingml/2006/table">
            <a:tbl>
              <a:tblPr/>
              <a:tblGrid>
                <a:gridCol w="1926771"/>
                <a:gridCol w="1632858"/>
                <a:gridCol w="1322614"/>
                <a:gridCol w="2367643"/>
              </a:tblGrid>
              <a:tr h="177800">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Source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Period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Rate </a:t>
                      </a:r>
                    </a:p>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(mm/</a:t>
                      </a:r>
                      <a:r>
                        <a:rPr kumimoji="0" lang="en-US" altLang="en-US" sz="2400" b="1" i="0" u="sng"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yr</a:t>
                      </a: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2400" b="1" i="0" u="sng"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Reference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6213">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Radiocarbon ages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Holocene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Penland</a:t>
                      </a: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 et al, 1988; Roberts et al, 1994; </a:t>
                      </a:r>
                    </a:p>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Morton et al, 2006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800">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Numerical model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Holocene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&lt;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Meckel et al., 2006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6213">
                <a:tc rowSpan="2">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NGS leveling – </a:t>
                      </a:r>
                    </a:p>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Bayou Lafourche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1965-1982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7.9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Shinkle</a:t>
                      </a: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 &amp; </a:t>
                      </a:r>
                      <a:r>
                        <a:rPr kumimoji="0" lang="en-US" altLang="en-US" sz="1800" b="1" i="0" u="none"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Dokka</a:t>
                      </a: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 2004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800">
                <a:tc vMerge="1">
                  <a:txBody>
                    <a:bodyPr/>
                    <a:lstStyle/>
                    <a:p>
                      <a:endParaRPr lang="en-US"/>
                    </a:p>
                  </a:txBody>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1982-1993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177800">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NGS leveling – </a:t>
                      </a:r>
                    </a:p>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Bayou Petit </a:t>
                      </a:r>
                      <a:r>
                        <a:rPr kumimoji="0" lang="en-US" altLang="en-US" sz="1800" b="1" i="0" u="none"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Caillou</a:t>
                      </a:r>
                      <a:endPar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1966-1993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176213">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NGS leveling – Mississippi River</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1961-1984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13.6 – 18.7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176213">
                <a:tc rowSpan="3">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NOS tide gauge – </a:t>
                      </a:r>
                    </a:p>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Grand Isle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1947-1964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2.2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Morton and Bernier, </a:t>
                      </a:r>
                    </a:p>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this study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800">
                <a:tc vMerge="1">
                  <a:txBody>
                    <a:bodyPr/>
                    <a:lstStyle/>
                    <a:p>
                      <a:endParaRPr lang="en-US"/>
                    </a:p>
                  </a:txBody>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1964-1991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11.5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176213">
                <a:tc vMerge="1">
                  <a:txBody>
                    <a:bodyPr/>
                    <a:lstStyle/>
                    <a:p>
                      <a:endParaRPr lang="en-US"/>
                    </a:p>
                  </a:txBody>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1991-2006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3.4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177800">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NGS CORS stations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2002-2007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Times New Roman" panose="02020603050405020304" pitchFamily="18" charset="0"/>
                          <a:cs typeface="Times New Roman" panose="02020603050405020304" pitchFamily="18" charset="0"/>
                        </a:rPr>
                        <a:t>3.5 - 6.3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AFD00"/>
                        </a:buClr>
                        <a:buSzPct val="125000"/>
                        <a:buFont typeface="Wingdings" panose="05000000000000000000" pitchFamily="2" charset="2"/>
                        <a:defRPr sz="2000" b="1">
                          <a:solidFill>
                            <a:schemeClr val="bg1"/>
                          </a:solidFill>
                          <a:latin typeface="Arial" panose="020B0604020202020204" pitchFamily="34" charset="0"/>
                        </a:defRPr>
                      </a:lvl1pPr>
                      <a:lvl2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2pPr>
                      <a:lvl3pPr>
                        <a:spcBef>
                          <a:spcPct val="20000"/>
                        </a:spcBef>
                        <a:buClr>
                          <a:srgbClr val="FAFD00"/>
                        </a:buClr>
                        <a:buSzPct val="125000"/>
                        <a:buFont typeface="Wingdings" panose="05000000000000000000" pitchFamily="2" charset="2"/>
                        <a:defRPr b="1">
                          <a:solidFill>
                            <a:schemeClr val="bg1"/>
                          </a:solidFill>
                          <a:latin typeface="Arial" panose="020B0604020202020204" pitchFamily="34" charset="0"/>
                        </a:defRPr>
                      </a:lvl3pPr>
                      <a:lvl4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4pPr>
                      <a:lvl5pPr>
                        <a:spcBef>
                          <a:spcPct val="20000"/>
                        </a:spcBef>
                        <a:buClr>
                          <a:srgbClr val="FAFD00"/>
                        </a:buClr>
                        <a:buSzPct val="125000"/>
                        <a:buFont typeface="Wingdings" panose="05000000000000000000" pitchFamily="2" charset="2"/>
                        <a:defRPr sz="1400" b="1">
                          <a:solidFill>
                            <a:schemeClr val="bg1"/>
                          </a:solidFill>
                          <a:latin typeface="Arial" panose="020B0604020202020204" pitchFamily="34" charset="0"/>
                        </a:defRPr>
                      </a:lvl5pPr>
                      <a:lvl6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6pPr>
                      <a:lvl7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7pPr>
                      <a:lvl8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8pPr>
                      <a:lvl9pPr fontAlgn="base">
                        <a:spcBef>
                          <a:spcPct val="20000"/>
                        </a:spcBef>
                        <a:spcAft>
                          <a:spcPct val="0"/>
                        </a:spcAft>
                        <a:buClr>
                          <a:srgbClr val="FAFD00"/>
                        </a:buClr>
                        <a:buSzPct val="125000"/>
                        <a:buFont typeface="Wingdings" panose="05000000000000000000" pitchFamily="2" charset="2"/>
                        <a:defRPr sz="1400" b="1">
                          <a:solidFill>
                            <a:schemeClr val="bg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AFD00"/>
                        </a:buClr>
                        <a:buSzPct val="125000"/>
                        <a:buFont typeface="Wingdings" panose="05000000000000000000" pitchFamily="2" charset="2"/>
                        <a:buNone/>
                        <a:tabLst/>
                      </a:pPr>
                      <a:r>
                        <a:rPr kumimoji="0" lang="en-US" altLang="en-US" sz="1800" b="1" i="0" u="none" strike="noStrike" cap="none" normalizeH="0" baseline="0" dirty="0" err="1" smtClean="0">
                          <a:ln>
                            <a:noFill/>
                          </a:ln>
                          <a:solidFill>
                            <a:schemeClr val="bg1"/>
                          </a:solidFill>
                          <a:effectLst/>
                          <a:latin typeface="Times New Roman" panose="02020603050405020304" pitchFamily="18" charset="0"/>
                          <a:cs typeface="Times New Roman" panose="02020603050405020304" pitchFamily="18" charset="0"/>
                        </a:rPr>
                        <a:t>Dokka</a:t>
                      </a:r>
                      <a:r>
                        <a:rPr kumimoji="0" lang="en-US" altLang="en-US" sz="18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 et al, 2006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 name="Picture 5" descr="dp_oilandg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1471" y="1771376"/>
            <a:ext cx="4210387" cy="3422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7758007" y="922543"/>
            <a:ext cx="4233851" cy="461665"/>
          </a:xfrm>
          <a:prstGeom prst="rect">
            <a:avLst/>
          </a:prstGeom>
        </p:spPr>
        <p:txBody>
          <a:bodyPr wrap="none">
            <a:spAutoFit/>
          </a:bodyPr>
          <a:lstStyle/>
          <a:p>
            <a:r>
              <a:rPr lang="en-US" altLang="en-US" sz="2400" b="1" dirty="0">
                <a:solidFill>
                  <a:srgbClr val="FFFF00"/>
                </a:solidFill>
                <a:latin typeface="Times New Roman" panose="02020603050405020304" pitchFamily="18" charset="0"/>
                <a:cs typeface="Times New Roman" panose="02020603050405020304" pitchFamily="18" charset="0"/>
              </a:rPr>
              <a:t>Delta-Plain Oil-and-Gas Fields</a:t>
            </a:r>
            <a:endParaRPr lang="en-US" sz="2400" b="1" dirty="0">
              <a:solidFill>
                <a:srgbClr val="FFFF00"/>
              </a:solidFill>
              <a:latin typeface="Times New Roman" panose="02020603050405020304" pitchFamily="18" charset="0"/>
              <a:cs typeface="Times New Roman" panose="02020603050405020304" pitchFamily="18" charset="0"/>
            </a:endParaRPr>
          </a:p>
        </p:txBody>
      </p:sp>
      <p:sp>
        <p:nvSpPr>
          <p:cNvPr id="8" name="Right Arrow 7"/>
          <p:cNvSpPr/>
          <p:nvPr/>
        </p:nvSpPr>
        <p:spPr>
          <a:xfrm rot="7394222">
            <a:off x="7824027" y="2518025"/>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Right Arrow 8"/>
          <p:cNvSpPr/>
          <p:nvPr/>
        </p:nvSpPr>
        <p:spPr>
          <a:xfrm rot="7394222">
            <a:off x="11286902" y="3769783"/>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Right Arrow 9"/>
          <p:cNvSpPr/>
          <p:nvPr/>
        </p:nvSpPr>
        <p:spPr>
          <a:xfrm rot="7394222">
            <a:off x="9169976" y="3378941"/>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96782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blafourche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6897" y="880534"/>
            <a:ext cx="5432589" cy="4595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0" y="724652"/>
            <a:ext cx="6416897" cy="5170646"/>
          </a:xfrm>
          <a:prstGeom prst="rect">
            <a:avLst/>
          </a:prstGeom>
        </p:spPr>
        <p:txBody>
          <a:bodyPr wrap="square">
            <a:spAutoFit/>
          </a:bodyPr>
          <a:lstStyle/>
          <a:p>
            <a:pPr marL="342900" indent="-342900">
              <a:lnSpc>
                <a:spcPct val="150000"/>
              </a:lnSpc>
              <a:buFont typeface="Wingdings" panose="05000000000000000000" pitchFamily="2" charset="2"/>
              <a:buChar char="v"/>
            </a:pPr>
            <a:r>
              <a:rPr lang="en-US" sz="2200" b="1" dirty="0">
                <a:solidFill>
                  <a:srgbClr val="FFFF00"/>
                </a:solidFill>
                <a:latin typeface="Times New Roman" panose="02020603050405020304" pitchFamily="18" charset="0"/>
                <a:cs typeface="Times New Roman" panose="02020603050405020304" pitchFamily="18" charset="0"/>
              </a:rPr>
              <a:t>Decadal-scale acceleration </a:t>
            </a:r>
            <a:r>
              <a:rPr lang="en-US" sz="2200" b="1" dirty="0">
                <a:solidFill>
                  <a:schemeClr val="bg1"/>
                </a:solidFill>
                <a:latin typeface="Times New Roman" panose="02020603050405020304" pitchFamily="18" charset="0"/>
                <a:cs typeface="Times New Roman" panose="02020603050405020304" pitchFamily="18" charset="0"/>
              </a:rPr>
              <a:t>and subsequent deceleration of </a:t>
            </a:r>
            <a:r>
              <a:rPr lang="en-US" sz="2200" b="1" dirty="0">
                <a:solidFill>
                  <a:srgbClr val="FFFF00"/>
                </a:solidFill>
                <a:latin typeface="Times New Roman" panose="02020603050405020304" pitchFamily="18" charset="0"/>
                <a:cs typeface="Times New Roman" panose="02020603050405020304" pitchFamily="18" charset="0"/>
              </a:rPr>
              <a:t>historic subsidence rates </a:t>
            </a:r>
            <a:r>
              <a:rPr lang="en-US" sz="2200" b="1" dirty="0">
                <a:solidFill>
                  <a:schemeClr val="bg1"/>
                </a:solidFill>
                <a:latin typeface="Times New Roman" panose="02020603050405020304" pitchFamily="18" charset="0"/>
                <a:cs typeface="Times New Roman" panose="02020603050405020304" pitchFamily="18" charset="0"/>
              </a:rPr>
              <a:t>was likely induced by </a:t>
            </a:r>
            <a:r>
              <a:rPr lang="en-US" sz="2200" b="1" dirty="0">
                <a:solidFill>
                  <a:srgbClr val="FFFF00"/>
                </a:solidFill>
                <a:latin typeface="Times New Roman" panose="02020603050405020304" pitchFamily="18" charset="0"/>
                <a:cs typeface="Times New Roman" panose="02020603050405020304" pitchFamily="18" charset="0"/>
              </a:rPr>
              <a:t>deep subsurface hydrocarbon</a:t>
            </a:r>
            <a:r>
              <a:rPr lang="en-US" sz="2200" b="1" dirty="0">
                <a:solidFill>
                  <a:schemeClr val="bg1"/>
                </a:solidFill>
                <a:latin typeface="Times New Roman" panose="02020603050405020304" pitchFamily="18" charset="0"/>
                <a:cs typeface="Times New Roman" panose="02020603050405020304" pitchFamily="18" charset="0"/>
              </a:rPr>
              <a:t> </a:t>
            </a:r>
            <a:r>
              <a:rPr lang="en-US" sz="2200" b="1" dirty="0" smtClean="0">
                <a:solidFill>
                  <a:schemeClr val="bg1"/>
                </a:solidFill>
                <a:latin typeface="Times New Roman" panose="02020603050405020304" pitchFamily="18" charset="0"/>
                <a:cs typeface="Times New Roman" panose="02020603050405020304" pitchFamily="18" charset="0"/>
              </a:rPr>
              <a:t>production</a:t>
            </a:r>
            <a:endParaRPr lang="en-US" sz="2200" b="1" dirty="0">
              <a:solidFill>
                <a:schemeClr val="bg1"/>
              </a:solidFill>
              <a:latin typeface="Times New Roman" panose="02020603050405020304" pitchFamily="18" charset="0"/>
              <a:cs typeface="Times New Roman" panose="02020603050405020304" pitchFamily="18" charset="0"/>
            </a:endParaRPr>
          </a:p>
          <a:p>
            <a:pPr>
              <a:lnSpc>
                <a:spcPct val="150000"/>
              </a:lnSpc>
            </a:pPr>
            <a:endParaRPr lang="fa-IR" sz="2200" b="1" dirty="0">
              <a:solidFill>
                <a:schemeClr val="bg1"/>
              </a:solidFill>
              <a:latin typeface="Times New Roman" panose="02020603050405020304" pitchFamily="18" charset="0"/>
              <a:cs typeface="Times New Roman" panose="02020603050405020304" pitchFamily="18" charset="0"/>
            </a:endParaRPr>
          </a:p>
          <a:p>
            <a:pPr marL="342900" indent="-342900">
              <a:lnSpc>
                <a:spcPct val="150000"/>
              </a:lnSpc>
              <a:buFont typeface="Wingdings" panose="05000000000000000000" pitchFamily="2" charset="2"/>
              <a:buChar char="v"/>
            </a:pPr>
            <a:r>
              <a:rPr lang="en-US" sz="2200" b="1" dirty="0" smtClean="0">
                <a:solidFill>
                  <a:schemeClr val="bg1"/>
                </a:solidFill>
                <a:latin typeface="Times New Roman" panose="02020603050405020304" pitchFamily="18" charset="0"/>
                <a:cs typeface="Times New Roman" panose="02020603050405020304" pitchFamily="18" charset="0"/>
              </a:rPr>
              <a:t>A </a:t>
            </a:r>
            <a:r>
              <a:rPr lang="en-US" sz="2200" b="1" dirty="0">
                <a:solidFill>
                  <a:schemeClr val="bg1"/>
                </a:solidFill>
                <a:latin typeface="Times New Roman" panose="02020603050405020304" pitchFamily="18" charset="0"/>
                <a:cs typeface="Times New Roman" panose="02020603050405020304" pitchFamily="18" charset="0"/>
              </a:rPr>
              <a:t>better understanding of most recent trends and processes causing subsidence needs to be incorporated into </a:t>
            </a:r>
            <a:r>
              <a:rPr lang="en-US" sz="2200" b="1" dirty="0">
                <a:solidFill>
                  <a:srgbClr val="FFFF00"/>
                </a:solidFill>
                <a:latin typeface="Times New Roman" panose="02020603050405020304" pitchFamily="18" charset="0"/>
                <a:cs typeface="Times New Roman" panose="02020603050405020304" pitchFamily="18" charset="0"/>
              </a:rPr>
              <a:t>coastal restoration efforts </a:t>
            </a:r>
            <a:r>
              <a:rPr lang="en-US" sz="2200" b="1" dirty="0">
                <a:solidFill>
                  <a:schemeClr val="bg1"/>
                </a:solidFill>
                <a:latin typeface="Times New Roman" panose="02020603050405020304" pitchFamily="18" charset="0"/>
                <a:cs typeface="Times New Roman" panose="02020603050405020304" pitchFamily="18" charset="0"/>
              </a:rPr>
              <a:t>and efforts to model expected impacts of increased </a:t>
            </a:r>
            <a:r>
              <a:rPr lang="en-US" sz="2200" b="1" dirty="0" smtClean="0">
                <a:solidFill>
                  <a:srgbClr val="FFFF00"/>
                </a:solidFill>
                <a:latin typeface="Times New Roman" panose="02020603050405020304" pitchFamily="18" charset="0"/>
                <a:cs typeface="Times New Roman" panose="02020603050405020304" pitchFamily="18" charset="0"/>
              </a:rPr>
              <a:t>RSLR.</a:t>
            </a:r>
            <a:endParaRPr lang="en-US" sz="22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027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2577" y="868742"/>
            <a:ext cx="2391177" cy="2371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3" descr="http://www.imsif.com/images/whatis_sag.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81" y="868742"/>
            <a:ext cx="2194695" cy="2371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Content Placeholder 3"/>
          <p:cNvPicPr>
            <a:picLocks noGrp="1" noChangeAspect="1"/>
          </p:cNvPicPr>
          <p:nvPr>
            <p:ph idx="1"/>
          </p:nvPr>
        </p:nvPicPr>
        <p:blipFill>
          <a:blip r:embed="rId4"/>
          <a:stretch>
            <a:fillRect/>
          </a:stretch>
        </p:blipFill>
        <p:spPr>
          <a:xfrm>
            <a:off x="8867647" y="1854859"/>
            <a:ext cx="3038475" cy="1781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5"/>
          <a:stretch>
            <a:fillRect/>
          </a:stretch>
        </p:blipFill>
        <p:spPr>
          <a:xfrm>
            <a:off x="4601530" y="3545065"/>
            <a:ext cx="4008171" cy="1449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6"/>
          <a:stretch>
            <a:fillRect/>
          </a:stretch>
        </p:blipFill>
        <p:spPr>
          <a:xfrm>
            <a:off x="555233" y="3982963"/>
            <a:ext cx="2723417" cy="1514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7"/>
          <a:stretch>
            <a:fillRect/>
          </a:stretch>
        </p:blipFill>
        <p:spPr>
          <a:xfrm>
            <a:off x="5281700" y="830989"/>
            <a:ext cx="2683098" cy="20477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8"/>
          <a:stretch>
            <a:fillRect/>
          </a:stretch>
        </p:blipFill>
        <p:spPr>
          <a:xfrm>
            <a:off x="5851301" y="5640946"/>
            <a:ext cx="3158084" cy="11137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p:cNvPicPr>
            <a:picLocks noChangeAspect="1"/>
          </p:cNvPicPr>
          <p:nvPr/>
        </p:nvPicPr>
        <p:blipFill>
          <a:blip r:embed="rId9"/>
          <a:stretch>
            <a:fillRect/>
          </a:stretch>
        </p:blipFill>
        <p:spPr>
          <a:xfrm>
            <a:off x="2730891" y="5627841"/>
            <a:ext cx="3024431" cy="11269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p:cNvPicPr>
            <a:picLocks noChangeAspect="1"/>
          </p:cNvPicPr>
          <p:nvPr/>
        </p:nvPicPr>
        <p:blipFill>
          <a:blip r:embed="rId10"/>
          <a:stretch>
            <a:fillRect/>
          </a:stretch>
        </p:blipFill>
        <p:spPr>
          <a:xfrm>
            <a:off x="9105364" y="5640947"/>
            <a:ext cx="2983606" cy="11137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1152020" y="376485"/>
            <a:ext cx="2614819" cy="400110"/>
          </a:xfrm>
          <a:prstGeom prst="rect">
            <a:avLst/>
          </a:prstGeom>
        </p:spPr>
        <p:txBody>
          <a:bodyPr wrap="none">
            <a:spAutoFit/>
          </a:bodyPr>
          <a:lstStyle/>
          <a:p>
            <a:pPr algn="r" rtl="1"/>
            <a:r>
              <a:rPr lang="fa-IR" sz="2000" b="1" dirty="0">
                <a:solidFill>
                  <a:srgbClr val="000000"/>
                </a:solidFill>
                <a:latin typeface="Arial" panose="020B0604020202020204" pitchFamily="34" charset="0"/>
                <a:cs typeface="B Nazanin" panose="00000400000000000000" pitchFamily="2" charset="-78"/>
              </a:rPr>
              <a:t>برداشت یا استخراج مواد معدنی</a:t>
            </a:r>
          </a:p>
        </p:txBody>
      </p:sp>
      <p:sp>
        <p:nvSpPr>
          <p:cNvPr id="3" name="Rectangle 2"/>
          <p:cNvSpPr/>
          <p:nvPr/>
        </p:nvSpPr>
        <p:spPr>
          <a:xfrm>
            <a:off x="-1494470" y="3489694"/>
            <a:ext cx="6096000" cy="707886"/>
          </a:xfrm>
          <a:prstGeom prst="rect">
            <a:avLst/>
          </a:prstGeom>
        </p:spPr>
        <p:txBody>
          <a:bodyPr>
            <a:spAutoFit/>
          </a:bodyPr>
          <a:lstStyle/>
          <a:p>
            <a:pPr algn="r" rtl="1"/>
            <a:r>
              <a:rPr lang="fa-IR" sz="2000" b="1" dirty="0">
                <a:solidFill>
                  <a:srgbClr val="000000"/>
                </a:solidFill>
                <a:latin typeface="Arial" panose="020B0604020202020204" pitchFamily="34" charset="0"/>
                <a:cs typeface="B Nazanin" panose="00000400000000000000" pitchFamily="2" charset="-78"/>
              </a:rPr>
              <a:t>برداشت بی رویه سیالات از منابع زیرزمینی(آب، نفت، گاز)</a:t>
            </a:r>
          </a:p>
          <a:p>
            <a:pPr algn="r" rtl="1"/>
            <a:endParaRPr lang="fa-IR" sz="2000" b="1" dirty="0">
              <a:solidFill>
                <a:srgbClr val="000000"/>
              </a:solidFill>
              <a:latin typeface="Arial" panose="020B0604020202020204" pitchFamily="34" charset="0"/>
              <a:cs typeface="B Nazanin" panose="00000400000000000000" pitchFamily="2" charset="-78"/>
            </a:endParaRPr>
          </a:p>
        </p:txBody>
      </p:sp>
      <p:sp>
        <p:nvSpPr>
          <p:cNvPr id="17" name="Rectangle 16"/>
          <p:cNvSpPr/>
          <p:nvPr/>
        </p:nvSpPr>
        <p:spPr>
          <a:xfrm>
            <a:off x="5405608" y="3017933"/>
            <a:ext cx="2226892" cy="400110"/>
          </a:xfrm>
          <a:prstGeom prst="rect">
            <a:avLst/>
          </a:prstGeom>
        </p:spPr>
        <p:txBody>
          <a:bodyPr wrap="none">
            <a:spAutoFit/>
          </a:bodyPr>
          <a:lstStyle/>
          <a:p>
            <a:pPr algn="r" rtl="1"/>
            <a:r>
              <a:rPr lang="fa-IR" sz="2000" b="1" dirty="0">
                <a:solidFill>
                  <a:srgbClr val="000000"/>
                </a:solidFill>
                <a:latin typeface="Arial" panose="020B0604020202020204" pitchFamily="34" charset="0"/>
                <a:cs typeface="B Nazanin" panose="00000400000000000000" pitchFamily="2" charset="-78"/>
              </a:rPr>
              <a:t>خروج ماگما از سطح زمین</a:t>
            </a:r>
          </a:p>
        </p:txBody>
      </p:sp>
      <p:sp>
        <p:nvSpPr>
          <p:cNvPr id="18" name="Rectangle 17"/>
          <p:cNvSpPr/>
          <p:nvPr/>
        </p:nvSpPr>
        <p:spPr>
          <a:xfrm>
            <a:off x="5428049" y="346065"/>
            <a:ext cx="2186817" cy="400110"/>
          </a:xfrm>
          <a:prstGeom prst="rect">
            <a:avLst/>
          </a:prstGeom>
        </p:spPr>
        <p:txBody>
          <a:bodyPr wrap="none">
            <a:spAutoFit/>
          </a:bodyPr>
          <a:lstStyle/>
          <a:p>
            <a:pPr algn="r" rtl="1"/>
            <a:r>
              <a:rPr lang="fa-IR" sz="2000" b="1" dirty="0">
                <a:solidFill>
                  <a:srgbClr val="000000"/>
                </a:solidFill>
                <a:latin typeface="Arial" panose="020B0604020202020204" pitchFamily="34" charset="0"/>
                <a:cs typeface="B Nazanin" panose="00000400000000000000" pitchFamily="2" charset="-78"/>
              </a:rPr>
              <a:t>ایجاد حفرات بر اثر انحلال</a:t>
            </a:r>
          </a:p>
        </p:txBody>
      </p:sp>
      <p:sp>
        <p:nvSpPr>
          <p:cNvPr id="19" name="Rectangle 18"/>
          <p:cNvSpPr/>
          <p:nvPr/>
        </p:nvSpPr>
        <p:spPr>
          <a:xfrm>
            <a:off x="9616481" y="1406627"/>
            <a:ext cx="1540806" cy="369332"/>
          </a:xfrm>
          <a:prstGeom prst="rect">
            <a:avLst/>
          </a:prstGeom>
        </p:spPr>
        <p:txBody>
          <a:bodyPr wrap="none">
            <a:spAutoFit/>
          </a:bodyPr>
          <a:lstStyle/>
          <a:p>
            <a:pPr algn="r" rtl="1"/>
            <a:r>
              <a:rPr lang="fa-IR" b="1" dirty="0">
                <a:solidFill>
                  <a:srgbClr val="000000"/>
                </a:solidFill>
                <a:latin typeface="Arial" panose="020B0604020202020204" pitchFamily="34" charset="0"/>
                <a:cs typeface="B Nazanin" panose="00000400000000000000" pitchFamily="2" charset="-78"/>
              </a:rPr>
              <a:t>حرکت پوسته زمین</a:t>
            </a:r>
          </a:p>
        </p:txBody>
      </p:sp>
      <p:sp>
        <p:nvSpPr>
          <p:cNvPr id="20" name="Rectangle 19"/>
          <p:cNvSpPr/>
          <p:nvPr/>
        </p:nvSpPr>
        <p:spPr>
          <a:xfrm>
            <a:off x="8988393" y="353124"/>
            <a:ext cx="2839239" cy="523220"/>
          </a:xfrm>
          <a:prstGeom prst="rect">
            <a:avLst/>
          </a:prstGeom>
        </p:spPr>
        <p:txBody>
          <a:bodyPr wrap="none">
            <a:spAutoFit/>
          </a:bodyPr>
          <a:lstStyle/>
          <a:p>
            <a:pPr algn="r" rtl="1"/>
            <a:r>
              <a:rPr lang="fa-IR" sz="2800" b="1" dirty="0">
                <a:solidFill>
                  <a:srgbClr val="FFFF00"/>
                </a:solidFill>
                <a:latin typeface="Arial" panose="020B0604020202020204" pitchFamily="34" charset="0"/>
                <a:cs typeface="B Nazanin" panose="00000400000000000000" pitchFamily="2" charset="-78"/>
              </a:rPr>
              <a:t>دلايل بروز پديده</a:t>
            </a:r>
            <a:r>
              <a:rPr lang="en-US" sz="2800" b="1" dirty="0">
                <a:solidFill>
                  <a:srgbClr val="FFFF00"/>
                </a:solidFill>
                <a:latin typeface="Arial" panose="020B0604020202020204" pitchFamily="34" charset="0"/>
                <a:cs typeface="B Nazanin" panose="00000400000000000000" pitchFamily="2" charset="-78"/>
              </a:rPr>
              <a:t> </a:t>
            </a:r>
            <a:r>
              <a:rPr lang="fa-IR" sz="2800" b="1" dirty="0">
                <a:solidFill>
                  <a:srgbClr val="FFFF00"/>
                </a:solidFill>
                <a:latin typeface="Arial" panose="020B0604020202020204" pitchFamily="34" charset="0"/>
                <a:cs typeface="B Nazanin" panose="00000400000000000000" pitchFamily="2" charset="-78"/>
              </a:rPr>
              <a:t>نشست</a:t>
            </a:r>
          </a:p>
        </p:txBody>
      </p:sp>
      <p:sp>
        <p:nvSpPr>
          <p:cNvPr id="22" name="Rectangle 21"/>
          <p:cNvSpPr/>
          <p:nvPr/>
        </p:nvSpPr>
        <p:spPr>
          <a:xfrm>
            <a:off x="7230146" y="5113814"/>
            <a:ext cx="3876382" cy="400110"/>
          </a:xfrm>
          <a:prstGeom prst="rect">
            <a:avLst/>
          </a:prstGeom>
        </p:spPr>
        <p:txBody>
          <a:bodyPr wrap="none">
            <a:spAutoFit/>
          </a:bodyPr>
          <a:lstStyle/>
          <a:p>
            <a:pPr algn="r" rtl="1"/>
            <a:r>
              <a:rPr lang="fa-IR" sz="2000" b="1" dirty="0">
                <a:solidFill>
                  <a:srgbClr val="000000"/>
                </a:solidFill>
                <a:latin typeface="Arial" panose="020B0604020202020204" pitchFamily="34" charset="0"/>
                <a:cs typeface="B Nazanin" panose="00000400000000000000" pitchFamily="2" charset="-78"/>
              </a:rPr>
              <a:t>فروچاله ریزشی در یک لایه آهکی در طول زمان</a:t>
            </a:r>
          </a:p>
        </p:txBody>
      </p:sp>
    </p:spTree>
    <p:extLst>
      <p:ext uri="{BB962C8B-B14F-4D97-AF65-F5344CB8AC3E}">
        <p14:creationId xmlns:p14="http://schemas.microsoft.com/office/powerpoint/2010/main" val="37821608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3531" y="1021866"/>
            <a:ext cx="10532533" cy="3910814"/>
          </a:xfrm>
          <a:prstGeom prst="rect">
            <a:avLst/>
          </a:prstGeom>
        </p:spPr>
        <p:txBody>
          <a:bodyPr wrap="square">
            <a:spAutoFit/>
          </a:bodyPr>
          <a:lstStyle/>
          <a:p>
            <a:pPr algn="r" rtl="1">
              <a:lnSpc>
                <a:spcPct val="150000"/>
              </a:lnSpc>
            </a:pPr>
            <a:r>
              <a:rPr lang="fa-IR" sz="2100" b="1" dirty="0">
                <a:solidFill>
                  <a:srgbClr val="FFFF00"/>
                </a:solidFill>
                <a:latin typeface="BNazanin"/>
                <a:cs typeface="B Nazanin" panose="00000400000000000000" pitchFamily="2" charset="-78"/>
              </a:rPr>
              <a:t>تداخل سنجي رادار دهانه </a:t>
            </a:r>
            <a:r>
              <a:rPr lang="fa-IR" sz="2100" b="1" dirty="0" smtClean="0">
                <a:solidFill>
                  <a:srgbClr val="FFFF00"/>
                </a:solidFill>
                <a:latin typeface="BNazanin"/>
                <a:cs typeface="B Nazanin" panose="00000400000000000000" pitchFamily="2" charset="-78"/>
              </a:rPr>
              <a:t>تركيبي </a:t>
            </a:r>
            <a:r>
              <a:rPr lang="fa-IR" sz="2100" b="1" dirty="0" smtClean="0">
                <a:solidFill>
                  <a:srgbClr val="000000"/>
                </a:solidFill>
                <a:latin typeface="BNazanin"/>
                <a:cs typeface="B Nazanin" panose="00000400000000000000" pitchFamily="2" charset="-78"/>
              </a:rPr>
              <a:t>به </a:t>
            </a:r>
            <a:r>
              <a:rPr lang="fa-IR" sz="2100" b="1" dirty="0">
                <a:solidFill>
                  <a:srgbClr val="000000"/>
                </a:solidFill>
                <a:latin typeface="BNazanin"/>
                <a:cs typeface="B Nazanin" panose="00000400000000000000" pitchFamily="2" charset="-78"/>
              </a:rPr>
              <a:t>عنوان ابزاري كارامد در مطالعه كليه پديده هايي كه سبب </a:t>
            </a:r>
            <a:r>
              <a:rPr lang="fa-IR" sz="2100" b="1" dirty="0">
                <a:solidFill>
                  <a:srgbClr val="FFFF00"/>
                </a:solidFill>
                <a:latin typeface="BNazanin"/>
                <a:cs typeface="B Nazanin" panose="00000400000000000000" pitchFamily="2" charset="-78"/>
              </a:rPr>
              <a:t>تغيير سطح زمين </a:t>
            </a:r>
            <a:r>
              <a:rPr lang="fa-IR" sz="2100" b="1" dirty="0">
                <a:solidFill>
                  <a:srgbClr val="000000"/>
                </a:solidFill>
                <a:latin typeface="BNazanin"/>
                <a:cs typeface="B Nazanin" panose="00000400000000000000" pitchFamily="2" charset="-78"/>
              </a:rPr>
              <a:t>مي شوند مطرح شده و مورد استفاده قرار گرفته </a:t>
            </a:r>
            <a:r>
              <a:rPr lang="fa-IR" sz="2100" b="1" dirty="0" smtClean="0">
                <a:solidFill>
                  <a:srgbClr val="000000"/>
                </a:solidFill>
                <a:latin typeface="BNazanin"/>
                <a:cs typeface="B Nazanin" panose="00000400000000000000" pitchFamily="2" charset="-78"/>
              </a:rPr>
              <a:t>است</a:t>
            </a:r>
            <a:r>
              <a:rPr lang="en-US" sz="2100" b="1" dirty="0" smtClean="0">
                <a:solidFill>
                  <a:srgbClr val="000000"/>
                </a:solidFill>
                <a:latin typeface="BNazanin"/>
                <a:cs typeface="B Nazanin" panose="00000400000000000000" pitchFamily="2" charset="-78"/>
              </a:rPr>
              <a:t>.</a:t>
            </a:r>
            <a:r>
              <a:rPr lang="fa-IR" sz="2100" b="1" dirty="0">
                <a:solidFill>
                  <a:srgbClr val="000000"/>
                </a:solidFill>
                <a:latin typeface="BNazanin"/>
                <a:cs typeface="B Nazanin" panose="00000400000000000000" pitchFamily="2" charset="-78"/>
              </a:rPr>
              <a:t> </a:t>
            </a:r>
            <a:endParaRPr lang="en-US" sz="2100" b="1" dirty="0" smtClean="0">
              <a:solidFill>
                <a:srgbClr val="000000"/>
              </a:solidFill>
              <a:latin typeface="BNazanin"/>
              <a:cs typeface="B Nazanin" panose="00000400000000000000" pitchFamily="2" charset="-78"/>
            </a:endParaRPr>
          </a:p>
          <a:p>
            <a:pPr algn="r" rtl="1">
              <a:lnSpc>
                <a:spcPct val="150000"/>
              </a:lnSpc>
            </a:pPr>
            <a:r>
              <a:rPr lang="fa-IR" sz="2100" b="1" dirty="0" smtClean="0">
                <a:solidFill>
                  <a:srgbClr val="000000"/>
                </a:solidFill>
                <a:latin typeface="BNazanin"/>
                <a:cs typeface="B Nazanin" panose="00000400000000000000" pitchFamily="2" charset="-78"/>
              </a:rPr>
              <a:t>تداخل </a:t>
            </a:r>
            <a:r>
              <a:rPr lang="fa-IR" sz="2100" b="1" dirty="0">
                <a:solidFill>
                  <a:srgbClr val="000000"/>
                </a:solidFill>
                <a:latin typeface="BNazanin"/>
                <a:cs typeface="B Nazanin" panose="00000400000000000000" pitchFamily="2" charset="-78"/>
              </a:rPr>
              <a:t>سنجي رادار دهانه تركيبي يا </a:t>
            </a:r>
            <a:r>
              <a:rPr lang="en-US" sz="2100" b="1" dirty="0">
                <a:solidFill>
                  <a:srgbClr val="000000"/>
                </a:solidFill>
                <a:latin typeface="BNazanin"/>
                <a:cs typeface="B Nazanin" panose="00000400000000000000" pitchFamily="2" charset="-78"/>
              </a:rPr>
              <a:t> </a:t>
            </a:r>
            <a:r>
              <a:rPr lang="en-US" sz="2100" b="1" dirty="0" err="1">
                <a:solidFill>
                  <a:srgbClr val="FFFF00"/>
                </a:solidFill>
                <a:latin typeface="Times New Roman" panose="02020603050405020304" pitchFamily="18" charset="0"/>
                <a:cs typeface="Times New Roman" panose="02020603050405020304" pitchFamily="18" charset="0"/>
              </a:rPr>
              <a:t>InSAR</a:t>
            </a:r>
            <a:r>
              <a:rPr lang="en-US" sz="2100" b="1" dirty="0">
                <a:solidFill>
                  <a:srgbClr val="000000"/>
                </a:solidFill>
                <a:latin typeface="BNazanin"/>
                <a:cs typeface="B Nazanin" panose="00000400000000000000" pitchFamily="2" charset="-78"/>
              </a:rPr>
              <a:t> </a:t>
            </a:r>
            <a:r>
              <a:rPr lang="fa-IR" sz="2100" b="1" dirty="0">
                <a:solidFill>
                  <a:srgbClr val="000000"/>
                </a:solidFill>
                <a:latin typeface="BNazanin"/>
                <a:cs typeface="B Nazanin" panose="00000400000000000000" pitchFamily="2" charset="-78"/>
              </a:rPr>
              <a:t>يك فناوري دورسنجي است كـه بـه منظـور مطالعـة حركـات سـطح زمـين در زمينلرزة 1992 </a:t>
            </a:r>
            <a:r>
              <a:rPr lang="fa-IR" sz="2100" b="1" dirty="0">
                <a:solidFill>
                  <a:srgbClr val="FFFF00"/>
                </a:solidFill>
                <a:latin typeface="BNazanin"/>
                <a:cs typeface="B Nazanin" panose="00000400000000000000" pitchFamily="2" charset="-78"/>
              </a:rPr>
              <a:t>لندرز كاليفرنيا </a:t>
            </a:r>
            <a:r>
              <a:rPr lang="fa-IR" sz="2100" b="1" dirty="0">
                <a:solidFill>
                  <a:srgbClr val="000000"/>
                </a:solidFill>
                <a:latin typeface="BNazanin"/>
                <a:cs typeface="B Nazanin" panose="00000400000000000000" pitchFamily="2" charset="-78"/>
              </a:rPr>
              <a:t>ابداع </a:t>
            </a:r>
            <a:r>
              <a:rPr lang="fa-IR" sz="2100" b="1" dirty="0" smtClean="0">
                <a:solidFill>
                  <a:srgbClr val="000000"/>
                </a:solidFill>
                <a:latin typeface="BNazanin"/>
                <a:cs typeface="B Nazanin" panose="00000400000000000000" pitchFamily="2" charset="-78"/>
              </a:rPr>
              <a:t>شد</a:t>
            </a:r>
            <a:r>
              <a:rPr lang="en-US" sz="2100" b="1" dirty="0" smtClean="0">
                <a:solidFill>
                  <a:srgbClr val="000000"/>
                </a:solidFill>
                <a:latin typeface="BNazanin"/>
                <a:cs typeface="B Nazanin" panose="00000400000000000000" pitchFamily="2" charset="-78"/>
              </a:rPr>
              <a:t>.</a:t>
            </a:r>
            <a:r>
              <a:rPr lang="fa-IR" sz="2100" b="1" dirty="0">
                <a:solidFill>
                  <a:srgbClr val="000000"/>
                </a:solidFill>
                <a:latin typeface="BNazanin"/>
                <a:cs typeface="B Nazanin" panose="00000400000000000000" pitchFamily="2" charset="-78"/>
              </a:rPr>
              <a:t> </a:t>
            </a:r>
            <a:endParaRPr lang="en-US" sz="2100" b="1" dirty="0" smtClean="0">
              <a:solidFill>
                <a:srgbClr val="000000"/>
              </a:solidFill>
              <a:latin typeface="BNazanin"/>
              <a:cs typeface="B Nazanin" panose="00000400000000000000" pitchFamily="2" charset="-78"/>
            </a:endParaRPr>
          </a:p>
          <a:p>
            <a:pPr algn="r" rtl="1">
              <a:lnSpc>
                <a:spcPct val="150000"/>
              </a:lnSpc>
            </a:pPr>
            <a:r>
              <a:rPr lang="fa-IR" sz="2000" b="1" dirty="0">
                <a:solidFill>
                  <a:srgbClr val="000000"/>
                </a:solidFill>
                <a:latin typeface="BNazanin"/>
                <a:cs typeface="B Nazanin" panose="00000400000000000000" pitchFamily="2" charset="-78"/>
              </a:rPr>
              <a:t/>
            </a:r>
            <a:br>
              <a:rPr lang="fa-IR" sz="2000" b="1" dirty="0">
                <a:solidFill>
                  <a:srgbClr val="000000"/>
                </a:solidFill>
                <a:latin typeface="BNazanin"/>
                <a:cs typeface="B Nazanin" panose="00000400000000000000" pitchFamily="2" charset="-78"/>
              </a:rPr>
            </a:br>
            <a:endParaRPr lang="en-US" sz="2000" b="1" dirty="0">
              <a:cs typeface="B Nazanin" panose="00000400000000000000" pitchFamily="2" charset="-78"/>
            </a:endParaRPr>
          </a:p>
          <a:p>
            <a:pPr algn="r" rtl="1">
              <a:lnSpc>
                <a:spcPct val="150000"/>
              </a:lnSpc>
            </a:pPr>
            <a:r>
              <a:rPr lang="fa-IR" sz="2000" b="1" dirty="0">
                <a:solidFill>
                  <a:srgbClr val="000000"/>
                </a:solidFill>
                <a:latin typeface="BNazanin"/>
                <a:cs typeface="B Nazanin" panose="00000400000000000000" pitchFamily="2" charset="-78"/>
              </a:rPr>
              <a:t/>
            </a:r>
            <a:br>
              <a:rPr lang="fa-IR" sz="2000" b="1" dirty="0">
                <a:solidFill>
                  <a:srgbClr val="000000"/>
                </a:solidFill>
                <a:latin typeface="BNazanin"/>
                <a:cs typeface="B Nazanin" panose="00000400000000000000" pitchFamily="2" charset="-78"/>
              </a:rPr>
            </a:br>
            <a:endParaRPr lang="en-US" sz="2000" b="1" dirty="0">
              <a:cs typeface="B Nazanin" panose="00000400000000000000" pitchFamily="2" charset="-78"/>
            </a:endParaRPr>
          </a:p>
        </p:txBody>
      </p:sp>
      <p:sp>
        <p:nvSpPr>
          <p:cNvPr id="5" name="Rectangle 4"/>
          <p:cNvSpPr/>
          <p:nvPr/>
        </p:nvSpPr>
        <p:spPr>
          <a:xfrm>
            <a:off x="2097442" y="296600"/>
            <a:ext cx="7844713" cy="461665"/>
          </a:xfrm>
          <a:prstGeom prst="rect">
            <a:avLst/>
          </a:prstGeom>
        </p:spPr>
        <p:txBody>
          <a:bodyPr wrap="none">
            <a:spAutoFit/>
          </a:bodyPr>
          <a:lstStyle/>
          <a:p>
            <a:pPr algn="ctr"/>
            <a:r>
              <a:rPr lang="en-US" sz="2400" b="1" dirty="0">
                <a:solidFill>
                  <a:srgbClr val="C00000"/>
                </a:solidFill>
                <a:latin typeface="Times New Roman" panose="02020603050405020304" pitchFamily="18" charset="0"/>
                <a:cs typeface="Times New Roman" panose="02020603050405020304" pitchFamily="18" charset="0"/>
              </a:rPr>
              <a:t>Interferometric Synthetic-Aperture Radar (</a:t>
            </a:r>
            <a:r>
              <a:rPr lang="en-US" sz="2400" b="1" dirty="0" err="1">
                <a:solidFill>
                  <a:srgbClr val="C00000"/>
                </a:solidFill>
                <a:latin typeface="Times New Roman" panose="02020603050405020304" pitchFamily="18" charset="0"/>
                <a:cs typeface="Times New Roman" panose="02020603050405020304" pitchFamily="18" charset="0"/>
              </a:rPr>
              <a:t>InSAR</a:t>
            </a:r>
            <a:r>
              <a:rPr lang="en-US" sz="2400" b="1" dirty="0">
                <a:solidFill>
                  <a:srgbClr val="C00000"/>
                </a:solidFill>
                <a:latin typeface="Times New Roman" panose="02020603050405020304" pitchFamily="18" charset="0"/>
                <a:cs typeface="Times New Roman" panose="02020603050405020304" pitchFamily="18" charset="0"/>
              </a:rPr>
              <a:t>) Basics</a:t>
            </a:r>
          </a:p>
        </p:txBody>
      </p:sp>
      <p:sp>
        <p:nvSpPr>
          <p:cNvPr id="7" name="Rectangle 6"/>
          <p:cNvSpPr/>
          <p:nvPr/>
        </p:nvSpPr>
        <p:spPr>
          <a:xfrm>
            <a:off x="643467" y="1943205"/>
            <a:ext cx="10752666" cy="707886"/>
          </a:xfrm>
          <a:prstGeom prst="rect">
            <a:avLst/>
          </a:prstGeom>
        </p:spPr>
        <p:txBody>
          <a:bodyPr wrap="square">
            <a:spAutoFit/>
          </a:bodyPr>
          <a:lstStyle/>
          <a:p>
            <a:pPr algn="r" rtl="1"/>
            <a:r>
              <a:rPr lang="fa-IR" sz="2000" b="1" dirty="0">
                <a:solidFill>
                  <a:srgbClr val="000000"/>
                </a:solidFill>
                <a:latin typeface="BNazanin"/>
                <a:cs typeface="B Nazanin" panose="00000400000000000000" pitchFamily="2" charset="-78"/>
              </a:rPr>
              <a:t/>
            </a:r>
            <a:br>
              <a:rPr lang="fa-IR" sz="2000" b="1" dirty="0">
                <a:solidFill>
                  <a:srgbClr val="000000"/>
                </a:solidFill>
                <a:latin typeface="BNazanin"/>
                <a:cs typeface="B Nazanin" panose="00000400000000000000" pitchFamily="2" charset="-78"/>
              </a:rPr>
            </a:br>
            <a:endParaRPr lang="en-US" sz="2000" b="1" dirty="0">
              <a:cs typeface="B Nazanin" panose="00000400000000000000"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0" y="2764710"/>
            <a:ext cx="5063067" cy="35517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5190064" y="3091018"/>
            <a:ext cx="6096000" cy="3285515"/>
          </a:xfrm>
          <a:prstGeom prst="rect">
            <a:avLst/>
          </a:prstGeom>
        </p:spPr>
        <p:txBody>
          <a:bodyPr>
            <a:spAutoFit/>
          </a:bodyPr>
          <a:lstStyle/>
          <a:p>
            <a:pPr algn="r" rtl="1">
              <a:lnSpc>
                <a:spcPct val="150000"/>
              </a:lnSpc>
            </a:pPr>
            <a:r>
              <a:rPr lang="fa-IR" sz="2000" b="1" dirty="0">
                <a:solidFill>
                  <a:srgbClr val="000000"/>
                </a:solidFill>
                <a:latin typeface="BNazanin"/>
                <a:cs typeface="B Nazanin" panose="00000400000000000000" pitchFamily="2" charset="-78"/>
              </a:rPr>
              <a:t>در اين فناوري، با استفاده از تلفيق داده هاي بدسـت آمـده از سيسـتم هاي تصويربرداري رادار، نصب شده بر </a:t>
            </a:r>
            <a:r>
              <a:rPr lang="fa-IR" sz="2000" b="1" dirty="0">
                <a:solidFill>
                  <a:srgbClr val="FFFF00"/>
                </a:solidFill>
                <a:latin typeface="BNazanin"/>
                <a:cs typeface="B Nazanin" panose="00000400000000000000" pitchFamily="2" charset="-78"/>
              </a:rPr>
              <a:t>سكوهاي ماهواره اي يا هواپيمايي</a:t>
            </a:r>
            <a:r>
              <a:rPr lang="fa-IR" sz="2000" b="1" dirty="0">
                <a:solidFill>
                  <a:srgbClr val="000000"/>
                </a:solidFill>
                <a:latin typeface="BNazanin"/>
                <a:cs typeface="B Nazanin" panose="00000400000000000000" pitchFamily="2" charset="-78"/>
              </a:rPr>
              <a:t>، حركت، ارتفاع و تغييرات سطح زمين نقشه بـرداري مـي شوند. اساس كار در اندازه گيري حركات سطح زمين استفاده از تصاوير تكراري رادار است. تصويري كه از يك منطقه در يك زمان مشخص برداشت مي شود (زمان مرجع) با تصوير كه در زمان ديگر توسط همان سنجنده رادار برداشت مي شود، تلفيق مي شود</a:t>
            </a:r>
            <a:r>
              <a:rPr lang="en-US" sz="2000" b="1" dirty="0">
                <a:solidFill>
                  <a:srgbClr val="000000"/>
                </a:solidFill>
                <a:latin typeface="BNazanin"/>
                <a:cs typeface="B Nazanin" panose="00000400000000000000" pitchFamily="2" charset="-78"/>
              </a:rPr>
              <a:t>.</a:t>
            </a:r>
            <a:endParaRPr lang="en-US" sz="2000" dirty="0"/>
          </a:p>
        </p:txBody>
      </p:sp>
    </p:spTree>
    <p:extLst>
      <p:ext uri="{BB962C8B-B14F-4D97-AF65-F5344CB8AC3E}">
        <p14:creationId xmlns:p14="http://schemas.microsoft.com/office/powerpoint/2010/main" val="37999492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1" y="298630"/>
            <a:ext cx="7805057" cy="461665"/>
          </a:xfrm>
          <a:prstGeom prst="rect">
            <a:avLst/>
          </a:prstGeom>
        </p:spPr>
        <p:txBody>
          <a:bodyPr wrap="square">
            <a:spAutoFit/>
          </a:bodyPr>
          <a:lstStyle/>
          <a:p>
            <a:pPr algn="ctr"/>
            <a:r>
              <a:rPr lang="en-US" sz="2400" b="1" dirty="0">
                <a:solidFill>
                  <a:srgbClr val="C00000"/>
                </a:solidFill>
                <a:latin typeface="Times New Roman" panose="02020603050405020304" pitchFamily="18" charset="0"/>
                <a:cs typeface="Times New Roman" panose="02020603050405020304" pitchFamily="18" charset="0"/>
              </a:rPr>
              <a:t>Interferometric Synthetic-Aperture Radar (</a:t>
            </a:r>
            <a:r>
              <a:rPr lang="en-US" sz="2400" b="1" dirty="0" err="1">
                <a:solidFill>
                  <a:srgbClr val="C00000"/>
                </a:solidFill>
                <a:latin typeface="Times New Roman" panose="02020603050405020304" pitchFamily="18" charset="0"/>
                <a:cs typeface="Times New Roman" panose="02020603050405020304" pitchFamily="18" charset="0"/>
              </a:rPr>
              <a:t>InSAR</a:t>
            </a:r>
            <a:r>
              <a:rPr lang="en-US" sz="2400" b="1" dirty="0">
                <a:solidFill>
                  <a:srgbClr val="C00000"/>
                </a:solidFill>
                <a:latin typeface="Times New Roman" panose="02020603050405020304" pitchFamily="18" charset="0"/>
                <a:cs typeface="Times New Roman" panose="02020603050405020304" pitchFamily="18" charset="0"/>
              </a:rPr>
              <a:t>) Basics</a:t>
            </a:r>
          </a:p>
        </p:txBody>
      </p:sp>
      <p:sp>
        <p:nvSpPr>
          <p:cNvPr id="3" name="Rectangle 2"/>
          <p:cNvSpPr/>
          <p:nvPr/>
        </p:nvSpPr>
        <p:spPr>
          <a:xfrm>
            <a:off x="254000" y="1003487"/>
            <a:ext cx="6553200" cy="5586145"/>
          </a:xfrm>
          <a:prstGeom prst="rect">
            <a:avLst/>
          </a:prstGeom>
        </p:spPr>
        <p:txBody>
          <a:bodyPr wrap="square">
            <a:spAutoFit/>
          </a:bodyPr>
          <a:lstStyle/>
          <a:p>
            <a:r>
              <a:rPr lang="en-US" sz="2100" b="1" dirty="0">
                <a:solidFill>
                  <a:srgbClr val="FFFF00"/>
                </a:solidFill>
                <a:latin typeface="Times New Roman" panose="02020603050405020304" pitchFamily="18" charset="0"/>
                <a:cs typeface="Times New Roman" panose="02020603050405020304" pitchFamily="18" charset="0"/>
              </a:rPr>
              <a:t>Interferometric synthetic aperture radar</a:t>
            </a:r>
            <a:r>
              <a:rPr lang="en-US" sz="2100" b="1" dirty="0">
                <a:solidFill>
                  <a:schemeClr val="bg1"/>
                </a:solidFill>
                <a:latin typeface="Times New Roman" panose="02020603050405020304" pitchFamily="18" charset="0"/>
                <a:cs typeface="Times New Roman" panose="02020603050405020304" pitchFamily="18" charset="0"/>
              </a:rPr>
              <a:t>, abbreviated </a:t>
            </a:r>
            <a:r>
              <a:rPr lang="en-US" sz="2100" b="1" dirty="0" err="1">
                <a:solidFill>
                  <a:schemeClr val="bg1"/>
                </a:solidFill>
                <a:latin typeface="Times New Roman" panose="02020603050405020304" pitchFamily="18" charset="0"/>
                <a:cs typeface="Times New Roman" panose="02020603050405020304" pitchFamily="18" charset="0"/>
              </a:rPr>
              <a:t>InSAR</a:t>
            </a:r>
            <a:r>
              <a:rPr lang="en-US" sz="2100" b="1" dirty="0">
                <a:solidFill>
                  <a:schemeClr val="bg1"/>
                </a:solidFill>
                <a:latin typeface="Times New Roman" panose="02020603050405020304" pitchFamily="18" charset="0"/>
                <a:cs typeface="Times New Roman" panose="02020603050405020304" pitchFamily="18" charset="0"/>
              </a:rPr>
              <a:t> ,</a:t>
            </a:r>
            <a:r>
              <a:rPr lang="en-US" sz="2100" b="1" dirty="0" smtClean="0">
                <a:solidFill>
                  <a:schemeClr val="bg1"/>
                </a:solidFill>
                <a:latin typeface="Times New Roman" panose="02020603050405020304" pitchFamily="18" charset="0"/>
                <a:cs typeface="Times New Roman" panose="02020603050405020304" pitchFamily="18" charset="0"/>
              </a:rPr>
              <a:t>is </a:t>
            </a:r>
            <a:r>
              <a:rPr lang="en-US" sz="2100" b="1" dirty="0">
                <a:solidFill>
                  <a:schemeClr val="bg1"/>
                </a:solidFill>
                <a:latin typeface="Times New Roman" panose="02020603050405020304" pitchFamily="18" charset="0"/>
                <a:cs typeface="Times New Roman" panose="02020603050405020304" pitchFamily="18" charset="0"/>
              </a:rPr>
              <a:t>a radar technique used in </a:t>
            </a:r>
            <a:r>
              <a:rPr lang="en-US" sz="2100" b="1" dirty="0">
                <a:solidFill>
                  <a:srgbClr val="FFFF00"/>
                </a:solidFill>
                <a:latin typeface="Times New Roman" panose="02020603050405020304" pitchFamily="18" charset="0"/>
                <a:cs typeface="Times New Roman" panose="02020603050405020304" pitchFamily="18" charset="0"/>
              </a:rPr>
              <a:t>geodesy</a:t>
            </a:r>
            <a:r>
              <a:rPr lang="en-US" sz="2100" b="1" dirty="0">
                <a:solidFill>
                  <a:schemeClr val="bg1"/>
                </a:solidFill>
                <a:latin typeface="Times New Roman" panose="02020603050405020304" pitchFamily="18" charset="0"/>
                <a:cs typeface="Times New Roman" panose="02020603050405020304" pitchFamily="18" charset="0"/>
              </a:rPr>
              <a:t> and </a:t>
            </a:r>
            <a:r>
              <a:rPr lang="en-US" sz="2100" b="1" dirty="0">
                <a:solidFill>
                  <a:srgbClr val="FFFF00"/>
                </a:solidFill>
                <a:latin typeface="Times New Roman" panose="02020603050405020304" pitchFamily="18" charset="0"/>
                <a:cs typeface="Times New Roman" panose="02020603050405020304" pitchFamily="18" charset="0"/>
              </a:rPr>
              <a:t>remote sensing</a:t>
            </a:r>
            <a:r>
              <a:rPr lang="en-US" sz="2100" b="1" dirty="0" smtClean="0">
                <a:solidFill>
                  <a:schemeClr val="bg1"/>
                </a:solidFill>
                <a:latin typeface="Times New Roman" panose="02020603050405020304" pitchFamily="18" charset="0"/>
                <a:cs typeface="Times New Roman" panose="02020603050405020304" pitchFamily="18" charset="0"/>
              </a:rPr>
              <a:t>.</a:t>
            </a:r>
            <a:endParaRPr lang="fa-IR" sz="2100" b="1" dirty="0" smtClean="0">
              <a:solidFill>
                <a:schemeClr val="bg1"/>
              </a:solidFill>
              <a:latin typeface="Times New Roman" panose="02020603050405020304" pitchFamily="18" charset="0"/>
              <a:cs typeface="Times New Roman" panose="02020603050405020304" pitchFamily="18" charset="0"/>
            </a:endParaRPr>
          </a:p>
          <a:p>
            <a:endParaRPr lang="en-US" sz="2100" b="1" dirty="0" smtClean="0">
              <a:solidFill>
                <a:schemeClr val="bg1"/>
              </a:solidFill>
              <a:latin typeface="Times New Roman" panose="02020603050405020304" pitchFamily="18" charset="0"/>
              <a:cs typeface="Times New Roman" panose="02020603050405020304" pitchFamily="18" charset="0"/>
            </a:endParaRPr>
          </a:p>
          <a:p>
            <a:r>
              <a:rPr lang="en-US" sz="2100" b="1" dirty="0" smtClean="0">
                <a:solidFill>
                  <a:schemeClr val="bg1"/>
                </a:solidFill>
                <a:latin typeface="Times New Roman" panose="02020603050405020304" pitchFamily="18" charset="0"/>
                <a:cs typeface="Times New Roman" panose="02020603050405020304" pitchFamily="18" charset="0"/>
              </a:rPr>
              <a:t>This </a:t>
            </a:r>
            <a:r>
              <a:rPr lang="en-US" sz="2100" b="1" dirty="0">
                <a:solidFill>
                  <a:schemeClr val="bg1"/>
                </a:solidFill>
                <a:latin typeface="Times New Roman" panose="02020603050405020304" pitchFamily="18" charset="0"/>
                <a:cs typeface="Times New Roman" panose="02020603050405020304" pitchFamily="18" charset="0"/>
              </a:rPr>
              <a:t>geodetic method uses two or more synthetic aperture radar (SAR) images to generate maps of </a:t>
            </a:r>
            <a:r>
              <a:rPr lang="en-US" sz="2100" b="1" dirty="0">
                <a:solidFill>
                  <a:srgbClr val="FFFF00"/>
                </a:solidFill>
                <a:latin typeface="Times New Roman" panose="02020603050405020304" pitchFamily="18" charset="0"/>
                <a:cs typeface="Times New Roman" panose="02020603050405020304" pitchFamily="18" charset="0"/>
              </a:rPr>
              <a:t>surface deformation </a:t>
            </a:r>
            <a:r>
              <a:rPr lang="en-US" sz="2100" b="1" dirty="0">
                <a:solidFill>
                  <a:schemeClr val="bg1"/>
                </a:solidFill>
                <a:latin typeface="Times New Roman" panose="02020603050405020304" pitchFamily="18" charset="0"/>
                <a:cs typeface="Times New Roman" panose="02020603050405020304" pitchFamily="18" charset="0"/>
              </a:rPr>
              <a:t>or </a:t>
            </a:r>
            <a:r>
              <a:rPr lang="en-US" sz="2100" b="1" dirty="0">
                <a:solidFill>
                  <a:srgbClr val="FFFF00"/>
                </a:solidFill>
                <a:latin typeface="Times New Roman" panose="02020603050405020304" pitchFamily="18" charset="0"/>
                <a:cs typeface="Times New Roman" panose="02020603050405020304" pitchFamily="18" charset="0"/>
              </a:rPr>
              <a:t>digital elevation</a:t>
            </a:r>
            <a:r>
              <a:rPr lang="en-US" sz="2100" b="1" dirty="0">
                <a:solidFill>
                  <a:schemeClr val="bg1"/>
                </a:solidFill>
                <a:latin typeface="Times New Roman" panose="02020603050405020304" pitchFamily="18" charset="0"/>
                <a:cs typeface="Times New Roman" panose="02020603050405020304" pitchFamily="18" charset="0"/>
              </a:rPr>
              <a:t>, using differences in the phase of the waves returning to the </a:t>
            </a:r>
            <a:r>
              <a:rPr lang="en-US" sz="2100" b="1" dirty="0">
                <a:solidFill>
                  <a:srgbClr val="FFFF00"/>
                </a:solidFill>
                <a:latin typeface="Times New Roman" panose="02020603050405020304" pitchFamily="18" charset="0"/>
                <a:cs typeface="Times New Roman" panose="02020603050405020304" pitchFamily="18" charset="0"/>
              </a:rPr>
              <a:t>satellite or aircraft</a:t>
            </a:r>
            <a:r>
              <a:rPr lang="en-US" sz="2100" b="1" dirty="0">
                <a:solidFill>
                  <a:schemeClr val="bg1"/>
                </a:solidFill>
                <a:latin typeface="Times New Roman" panose="02020603050405020304" pitchFamily="18" charset="0"/>
                <a:cs typeface="Times New Roman" panose="02020603050405020304" pitchFamily="18" charset="0"/>
              </a:rPr>
              <a:t>. </a:t>
            </a:r>
            <a:endParaRPr lang="fa-IR" sz="2100" b="1" dirty="0" smtClean="0">
              <a:solidFill>
                <a:schemeClr val="bg1"/>
              </a:solidFill>
              <a:latin typeface="Times New Roman" panose="02020603050405020304" pitchFamily="18" charset="0"/>
              <a:cs typeface="Times New Roman" panose="02020603050405020304" pitchFamily="18" charset="0"/>
            </a:endParaRPr>
          </a:p>
          <a:p>
            <a:endParaRPr lang="en-US" sz="2100" b="1" dirty="0" smtClean="0">
              <a:solidFill>
                <a:schemeClr val="bg1"/>
              </a:solidFill>
              <a:latin typeface="Times New Roman" panose="02020603050405020304" pitchFamily="18" charset="0"/>
              <a:cs typeface="Times New Roman" panose="02020603050405020304" pitchFamily="18" charset="0"/>
            </a:endParaRPr>
          </a:p>
          <a:p>
            <a:r>
              <a:rPr lang="en-US" sz="2100" b="1" dirty="0" smtClean="0">
                <a:solidFill>
                  <a:schemeClr val="bg1"/>
                </a:solidFill>
                <a:latin typeface="Times New Roman" panose="02020603050405020304" pitchFamily="18" charset="0"/>
                <a:cs typeface="Times New Roman" panose="02020603050405020304" pitchFamily="18" charset="0"/>
              </a:rPr>
              <a:t>The </a:t>
            </a:r>
            <a:r>
              <a:rPr lang="en-US" sz="2100" b="1" dirty="0">
                <a:solidFill>
                  <a:schemeClr val="bg1"/>
                </a:solidFill>
                <a:latin typeface="Times New Roman" panose="02020603050405020304" pitchFamily="18" charset="0"/>
                <a:cs typeface="Times New Roman" panose="02020603050405020304" pitchFamily="18" charset="0"/>
              </a:rPr>
              <a:t>technique can potentially measure </a:t>
            </a:r>
            <a:r>
              <a:rPr lang="en-US" sz="2100" b="1" dirty="0" err="1">
                <a:solidFill>
                  <a:srgbClr val="FFFF00"/>
                </a:solidFill>
                <a:latin typeface="Times New Roman" panose="02020603050405020304" pitchFamily="18" charset="0"/>
                <a:cs typeface="Times New Roman" panose="02020603050405020304" pitchFamily="18" charset="0"/>
              </a:rPr>
              <a:t>millimetre</a:t>
            </a:r>
            <a:r>
              <a:rPr lang="en-US" sz="2100" b="1" dirty="0">
                <a:solidFill>
                  <a:schemeClr val="bg1"/>
                </a:solidFill>
                <a:latin typeface="Times New Roman" panose="02020603050405020304" pitchFamily="18" charset="0"/>
                <a:cs typeface="Times New Roman" panose="02020603050405020304" pitchFamily="18" charset="0"/>
              </a:rPr>
              <a:t>-scale changes in deformation over spans of days to years</a:t>
            </a:r>
            <a:r>
              <a:rPr lang="en-US" sz="2100" b="1" dirty="0" smtClean="0">
                <a:solidFill>
                  <a:schemeClr val="bg1"/>
                </a:solidFill>
                <a:latin typeface="Times New Roman" panose="02020603050405020304" pitchFamily="18" charset="0"/>
                <a:cs typeface="Times New Roman" panose="02020603050405020304" pitchFamily="18" charset="0"/>
              </a:rPr>
              <a:t>.</a:t>
            </a:r>
            <a:endParaRPr lang="fa-IR" sz="2100" b="1" dirty="0" smtClean="0">
              <a:solidFill>
                <a:schemeClr val="bg1"/>
              </a:solidFill>
              <a:latin typeface="Times New Roman" panose="02020603050405020304" pitchFamily="18" charset="0"/>
              <a:cs typeface="Times New Roman" panose="02020603050405020304" pitchFamily="18" charset="0"/>
            </a:endParaRPr>
          </a:p>
          <a:p>
            <a:r>
              <a:rPr lang="en-US" sz="2100" b="1" dirty="0" smtClean="0">
                <a:solidFill>
                  <a:schemeClr val="bg1"/>
                </a:solidFill>
                <a:latin typeface="Times New Roman" panose="02020603050405020304" pitchFamily="18" charset="0"/>
                <a:cs typeface="Times New Roman" panose="02020603050405020304" pitchFamily="18" charset="0"/>
              </a:rPr>
              <a:t>It </a:t>
            </a:r>
            <a:r>
              <a:rPr lang="en-US" sz="2100" b="1" dirty="0">
                <a:solidFill>
                  <a:schemeClr val="bg1"/>
                </a:solidFill>
                <a:latin typeface="Times New Roman" panose="02020603050405020304" pitchFamily="18" charset="0"/>
                <a:cs typeface="Times New Roman" panose="02020603050405020304" pitchFamily="18" charset="0"/>
              </a:rPr>
              <a:t>has applications for </a:t>
            </a:r>
            <a:r>
              <a:rPr lang="en-US" sz="2100" b="1" dirty="0">
                <a:solidFill>
                  <a:srgbClr val="FFFF00"/>
                </a:solidFill>
                <a:latin typeface="Times New Roman" panose="02020603050405020304" pitchFamily="18" charset="0"/>
                <a:cs typeface="Times New Roman" panose="02020603050405020304" pitchFamily="18" charset="0"/>
              </a:rPr>
              <a:t>geophysical monitoring of natural hazards</a:t>
            </a:r>
            <a:r>
              <a:rPr lang="en-US" sz="2100" b="1" dirty="0">
                <a:solidFill>
                  <a:schemeClr val="bg1"/>
                </a:solidFill>
                <a:latin typeface="Times New Roman" panose="02020603050405020304" pitchFamily="18" charset="0"/>
                <a:cs typeface="Times New Roman" panose="02020603050405020304" pitchFamily="18" charset="0"/>
              </a:rPr>
              <a:t>, for example </a:t>
            </a:r>
            <a:r>
              <a:rPr lang="en-US" sz="2100" b="1" dirty="0">
                <a:solidFill>
                  <a:srgbClr val="FFFF00"/>
                </a:solidFill>
                <a:latin typeface="Times New Roman" panose="02020603050405020304" pitchFamily="18" charset="0"/>
                <a:cs typeface="Times New Roman" panose="02020603050405020304" pitchFamily="18" charset="0"/>
              </a:rPr>
              <a:t>earthquakes</a:t>
            </a:r>
            <a:r>
              <a:rPr lang="en-US" sz="2100" b="1" dirty="0">
                <a:solidFill>
                  <a:schemeClr val="bg1"/>
                </a:solidFill>
                <a:latin typeface="Times New Roman" panose="02020603050405020304" pitchFamily="18" charset="0"/>
                <a:cs typeface="Times New Roman" panose="02020603050405020304" pitchFamily="18" charset="0"/>
              </a:rPr>
              <a:t>, </a:t>
            </a:r>
            <a:r>
              <a:rPr lang="en-US" sz="2100" b="1" dirty="0">
                <a:solidFill>
                  <a:srgbClr val="FFFF00"/>
                </a:solidFill>
                <a:latin typeface="Times New Roman" panose="02020603050405020304" pitchFamily="18" charset="0"/>
                <a:cs typeface="Times New Roman" panose="02020603050405020304" pitchFamily="18" charset="0"/>
              </a:rPr>
              <a:t>volcanoes</a:t>
            </a:r>
            <a:r>
              <a:rPr lang="en-US" sz="2100" b="1" dirty="0">
                <a:solidFill>
                  <a:schemeClr val="bg1"/>
                </a:solidFill>
                <a:latin typeface="Times New Roman" panose="02020603050405020304" pitchFamily="18" charset="0"/>
                <a:cs typeface="Times New Roman" panose="02020603050405020304" pitchFamily="18" charset="0"/>
              </a:rPr>
              <a:t> and </a:t>
            </a:r>
            <a:r>
              <a:rPr lang="en-US" sz="2100" b="1" dirty="0">
                <a:solidFill>
                  <a:srgbClr val="FFFF00"/>
                </a:solidFill>
                <a:latin typeface="Times New Roman" panose="02020603050405020304" pitchFamily="18" charset="0"/>
                <a:cs typeface="Times New Roman" panose="02020603050405020304" pitchFamily="18" charset="0"/>
              </a:rPr>
              <a:t>landslides</a:t>
            </a:r>
            <a:r>
              <a:rPr lang="en-US" sz="2100" b="1" dirty="0">
                <a:solidFill>
                  <a:schemeClr val="bg1"/>
                </a:solidFill>
                <a:latin typeface="Times New Roman" panose="02020603050405020304" pitchFamily="18" charset="0"/>
                <a:cs typeface="Times New Roman" panose="02020603050405020304" pitchFamily="18" charset="0"/>
              </a:rPr>
              <a:t>, and in </a:t>
            </a:r>
            <a:r>
              <a:rPr lang="en-US" sz="2100" b="1" dirty="0">
                <a:solidFill>
                  <a:srgbClr val="FFFF00"/>
                </a:solidFill>
                <a:latin typeface="Times New Roman" panose="02020603050405020304" pitchFamily="18" charset="0"/>
                <a:cs typeface="Times New Roman" panose="02020603050405020304" pitchFamily="18" charset="0"/>
              </a:rPr>
              <a:t>structural engineering</a:t>
            </a:r>
            <a:r>
              <a:rPr lang="en-US" sz="2100" b="1" dirty="0">
                <a:solidFill>
                  <a:schemeClr val="bg1"/>
                </a:solidFill>
                <a:latin typeface="Times New Roman" panose="02020603050405020304" pitchFamily="18" charset="0"/>
                <a:cs typeface="Times New Roman" panose="02020603050405020304" pitchFamily="18" charset="0"/>
              </a:rPr>
              <a:t>, in particular monitoring of </a:t>
            </a:r>
            <a:r>
              <a:rPr lang="en-US" sz="2100" b="1" dirty="0">
                <a:solidFill>
                  <a:srgbClr val="FFFF00"/>
                </a:solidFill>
                <a:latin typeface="Times New Roman" panose="02020603050405020304" pitchFamily="18" charset="0"/>
                <a:cs typeface="Times New Roman" panose="02020603050405020304" pitchFamily="18" charset="0"/>
              </a:rPr>
              <a:t>subsidence</a:t>
            </a:r>
            <a:r>
              <a:rPr lang="en-US" sz="2100" b="1" dirty="0">
                <a:solidFill>
                  <a:schemeClr val="bg1"/>
                </a:solidFill>
                <a:latin typeface="Times New Roman" panose="02020603050405020304" pitchFamily="18" charset="0"/>
                <a:cs typeface="Times New Roman" panose="02020603050405020304" pitchFamily="18" charset="0"/>
              </a:rPr>
              <a:t> and </a:t>
            </a:r>
            <a:r>
              <a:rPr lang="en-US" sz="2100" b="1" dirty="0">
                <a:solidFill>
                  <a:srgbClr val="FFFF00"/>
                </a:solidFill>
                <a:latin typeface="Times New Roman" panose="02020603050405020304" pitchFamily="18" charset="0"/>
                <a:cs typeface="Times New Roman" panose="02020603050405020304" pitchFamily="18" charset="0"/>
              </a:rPr>
              <a:t>structural stability</a:t>
            </a:r>
            <a:r>
              <a:rPr lang="en-US" sz="2100" b="1" dirty="0">
                <a:solidFill>
                  <a:schemeClr val="bg1"/>
                </a:solidFill>
                <a:latin typeface="Times New Roman" panose="02020603050405020304" pitchFamily="18" charset="0"/>
                <a:cs typeface="Times New Roman" panose="02020603050405020304" pitchFamily="18" charset="0"/>
              </a:rPr>
              <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8309" y="1003487"/>
            <a:ext cx="4196442" cy="43083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6391730" y="5661178"/>
            <a:ext cx="6096000" cy="923330"/>
          </a:xfrm>
          <a:prstGeom prst="rect">
            <a:avLst/>
          </a:prstGeom>
        </p:spPr>
        <p:txBody>
          <a:bodyPr>
            <a:spAutoFit/>
          </a:bodyPr>
          <a:lstStyle/>
          <a:p>
            <a:r>
              <a:rPr lang="en-US" b="1" dirty="0" err="1">
                <a:solidFill>
                  <a:schemeClr val="bg1"/>
                </a:solidFill>
                <a:latin typeface="Times New Roman" panose="02020603050405020304" pitchFamily="18" charset="0"/>
                <a:cs typeface="Times New Roman" panose="02020603050405020304" pitchFamily="18" charset="0"/>
              </a:rPr>
              <a:t>Interferogram</a:t>
            </a:r>
            <a:r>
              <a:rPr lang="en-US" b="1" dirty="0">
                <a:solidFill>
                  <a:schemeClr val="bg1"/>
                </a:solidFill>
                <a:latin typeface="Times New Roman" panose="02020603050405020304" pitchFamily="18" charset="0"/>
                <a:cs typeface="Times New Roman" panose="02020603050405020304" pitchFamily="18" charset="0"/>
              </a:rPr>
              <a:t> produced using ERS-2data from 13 August and 17 September 1999, spanning the 17 August </a:t>
            </a:r>
            <a:r>
              <a:rPr lang="en-US" b="1" dirty="0" err="1">
                <a:solidFill>
                  <a:srgbClr val="FFFF00"/>
                </a:solidFill>
                <a:latin typeface="Times New Roman" panose="02020603050405020304" pitchFamily="18" charset="0"/>
                <a:cs typeface="Times New Roman" panose="02020603050405020304" pitchFamily="18" charset="0"/>
              </a:rPr>
              <a:t>Izmit</a:t>
            </a:r>
            <a:r>
              <a:rPr lang="en-US" b="1" dirty="0">
                <a:solidFill>
                  <a:srgbClr val="FFFF00"/>
                </a:solidFill>
                <a:latin typeface="Times New Roman" panose="02020603050405020304" pitchFamily="18" charset="0"/>
                <a:cs typeface="Times New Roman" panose="02020603050405020304" pitchFamily="18" charset="0"/>
              </a:rPr>
              <a:t> (Turkey) earthquake</a:t>
            </a:r>
            <a:r>
              <a:rPr lang="en-US" b="1" dirty="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6232172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127" y="4379472"/>
            <a:ext cx="6683830" cy="1877437"/>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Ground subsidence from a variety of causes has been successfully measured using </a:t>
            </a:r>
            <a:r>
              <a:rPr lang="en-US" sz="2400" b="1" dirty="0" err="1">
                <a:solidFill>
                  <a:srgbClr val="FFFF00"/>
                </a:solidFill>
                <a:latin typeface="Times New Roman" panose="02020603050405020304" pitchFamily="18" charset="0"/>
                <a:cs typeface="Times New Roman" panose="02020603050405020304" pitchFamily="18" charset="0"/>
              </a:rPr>
              <a:t>InSAR</a:t>
            </a:r>
            <a:r>
              <a:rPr lang="en-US" sz="2000" b="1" dirty="0">
                <a:solidFill>
                  <a:schemeClr val="bg1"/>
                </a:solidFill>
                <a:latin typeface="Times New Roman" panose="02020603050405020304" pitchFamily="18" charset="0"/>
                <a:cs typeface="Times New Roman" panose="02020603050405020304" pitchFamily="18" charset="0"/>
              </a:rPr>
              <a:t>, in particular subsidence caused by </a:t>
            </a:r>
            <a:r>
              <a:rPr lang="en-US" sz="2400" b="1" dirty="0">
                <a:solidFill>
                  <a:srgbClr val="FFFF00"/>
                </a:solidFill>
                <a:latin typeface="Times New Roman" panose="02020603050405020304" pitchFamily="18" charset="0"/>
                <a:cs typeface="Times New Roman" panose="02020603050405020304" pitchFamily="18" charset="0"/>
              </a:rPr>
              <a:t>oil or water </a:t>
            </a:r>
            <a:r>
              <a:rPr lang="en-US" sz="2000" b="1" dirty="0">
                <a:solidFill>
                  <a:schemeClr val="bg1"/>
                </a:solidFill>
                <a:latin typeface="Times New Roman" panose="02020603050405020304" pitchFamily="18" charset="0"/>
                <a:cs typeface="Times New Roman" panose="02020603050405020304" pitchFamily="18" charset="0"/>
              </a:rPr>
              <a:t>extraction from </a:t>
            </a:r>
            <a:r>
              <a:rPr lang="en-US" sz="2400" b="1" dirty="0">
                <a:solidFill>
                  <a:srgbClr val="FFFF00"/>
                </a:solidFill>
                <a:latin typeface="Times New Roman" panose="02020603050405020304" pitchFamily="18" charset="0"/>
                <a:cs typeface="Times New Roman" panose="02020603050405020304" pitchFamily="18" charset="0"/>
              </a:rPr>
              <a:t>underground </a:t>
            </a:r>
            <a:r>
              <a:rPr lang="en-US" sz="2400" b="1" dirty="0" smtClean="0">
                <a:solidFill>
                  <a:srgbClr val="FFFF00"/>
                </a:solidFill>
                <a:latin typeface="Times New Roman" panose="02020603050405020304" pitchFamily="18" charset="0"/>
                <a:cs typeface="Times New Roman" panose="02020603050405020304" pitchFamily="18" charset="0"/>
              </a:rPr>
              <a:t>reservoirs</a:t>
            </a:r>
            <a:r>
              <a:rPr lang="en-US" sz="2000" b="1" dirty="0" smtClean="0">
                <a:solidFill>
                  <a:schemeClr val="bg1"/>
                </a:solidFill>
                <a:latin typeface="Times New Roman" panose="02020603050405020304" pitchFamily="18" charset="0"/>
                <a:cs typeface="Times New Roman" panose="02020603050405020304" pitchFamily="18" charset="0"/>
              </a:rPr>
              <a:t>, subsurface </a:t>
            </a:r>
            <a:r>
              <a:rPr lang="en-US" sz="2400" b="1" dirty="0">
                <a:solidFill>
                  <a:srgbClr val="FFFF00"/>
                </a:solidFill>
                <a:latin typeface="Times New Roman" panose="02020603050405020304" pitchFamily="18" charset="0"/>
                <a:cs typeface="Times New Roman" panose="02020603050405020304" pitchFamily="18" charset="0"/>
              </a:rPr>
              <a:t>mining</a:t>
            </a:r>
            <a:r>
              <a:rPr lang="en-US" sz="2000" b="1" dirty="0">
                <a:solidFill>
                  <a:schemeClr val="bg1"/>
                </a:solidFill>
                <a:latin typeface="Times New Roman" panose="02020603050405020304" pitchFamily="18" charset="0"/>
                <a:cs typeface="Times New Roman" panose="02020603050405020304" pitchFamily="18" charset="0"/>
              </a:rPr>
              <a:t> and </a:t>
            </a:r>
            <a:r>
              <a:rPr lang="en-US" sz="2400" b="1" dirty="0">
                <a:solidFill>
                  <a:srgbClr val="FFFF00"/>
                </a:solidFill>
                <a:latin typeface="Times New Roman" panose="02020603050405020304" pitchFamily="18" charset="0"/>
                <a:cs typeface="Times New Roman" panose="02020603050405020304" pitchFamily="18" charset="0"/>
              </a:rPr>
              <a:t>collapse of old </a:t>
            </a:r>
            <a:r>
              <a:rPr lang="en-US" sz="2400" b="1" dirty="0" smtClean="0">
                <a:solidFill>
                  <a:srgbClr val="FFFF00"/>
                </a:solidFill>
                <a:latin typeface="Times New Roman" panose="02020603050405020304" pitchFamily="18" charset="0"/>
                <a:cs typeface="Times New Roman" panose="02020603050405020304" pitchFamily="18" charset="0"/>
              </a:rPr>
              <a:t>mines</a:t>
            </a:r>
            <a:r>
              <a:rPr lang="en-US" sz="2000" b="1" dirty="0" smtClean="0">
                <a:solidFill>
                  <a:schemeClr val="bg1"/>
                </a:solidFill>
                <a:latin typeface="Times New Roman" panose="02020603050405020304" pitchFamily="18" charset="0"/>
                <a:cs typeface="Times New Roman" panose="02020603050405020304" pitchFamily="18" charset="0"/>
              </a:rPr>
              <a:t>. </a:t>
            </a:r>
            <a:endParaRPr lang="en-US" sz="2400" b="1" dirty="0">
              <a:solidFill>
                <a:srgbClr val="FFFF00"/>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4957" y="473528"/>
            <a:ext cx="4882243" cy="53550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5747656" y="5995299"/>
            <a:ext cx="6607629" cy="707886"/>
          </a:xfrm>
          <a:prstGeom prst="rect">
            <a:avLst/>
          </a:prstGeom>
        </p:spPr>
        <p:txBody>
          <a:bodyPr wrap="square">
            <a:spAutoFit/>
          </a:bodyPr>
          <a:lstStyle/>
          <a:p>
            <a:pPr algn="ctr"/>
            <a:r>
              <a:rPr lang="en-US" dirty="0">
                <a:solidFill>
                  <a:schemeClr val="bg1"/>
                </a:solidFill>
                <a:latin typeface="Times New Roman" panose="02020603050405020304" pitchFamily="18" charset="0"/>
                <a:cs typeface="Times New Roman" panose="02020603050405020304" pitchFamily="18" charset="0"/>
              </a:rPr>
              <a:t>Rapid ground</a:t>
            </a:r>
            <a:r>
              <a:rPr lang="en-US" sz="2000" b="1" dirty="0">
                <a:solidFill>
                  <a:srgbClr val="FFFF00"/>
                </a:solidFill>
                <a:latin typeface="Times New Roman" panose="02020603050405020304" pitchFamily="18" charset="0"/>
                <a:cs typeface="Times New Roman" panose="02020603050405020304" pitchFamily="18" charset="0"/>
              </a:rPr>
              <a:t> subsidence </a:t>
            </a:r>
            <a:r>
              <a:rPr lang="en-US" dirty="0">
                <a:solidFill>
                  <a:schemeClr val="bg1"/>
                </a:solidFill>
                <a:latin typeface="Times New Roman" panose="02020603050405020304" pitchFamily="18" charset="0"/>
                <a:cs typeface="Times New Roman" panose="02020603050405020304" pitchFamily="18" charset="0"/>
              </a:rPr>
              <a:t>over the Lost Hills </a:t>
            </a:r>
            <a:r>
              <a:rPr lang="en-US" sz="2000" b="1" dirty="0">
                <a:solidFill>
                  <a:srgbClr val="FFFF00"/>
                </a:solidFill>
                <a:latin typeface="Times New Roman" panose="02020603050405020304" pitchFamily="18" charset="0"/>
                <a:cs typeface="Times New Roman" panose="02020603050405020304" pitchFamily="18" charset="0"/>
              </a:rPr>
              <a:t>oil</a:t>
            </a:r>
            <a:r>
              <a:rPr lang="en-US" dirty="0">
                <a:solidFill>
                  <a:schemeClr val="bg1"/>
                </a:solidFill>
                <a:latin typeface="Times New Roman" panose="02020603050405020304" pitchFamily="18" charset="0"/>
                <a:cs typeface="Times New Roman" panose="02020603050405020304" pitchFamily="18" charset="0"/>
              </a:rPr>
              <a:t> field in </a:t>
            </a:r>
            <a:r>
              <a:rPr lang="en-US" sz="2000" b="1" dirty="0">
                <a:solidFill>
                  <a:srgbClr val="FFFF00"/>
                </a:solidFill>
                <a:latin typeface="Times New Roman" panose="02020603050405020304" pitchFamily="18" charset="0"/>
                <a:cs typeface="Times New Roman" panose="02020603050405020304" pitchFamily="18" charset="0"/>
              </a:rPr>
              <a:t>California.</a:t>
            </a:r>
            <a:r>
              <a:rPr lang="en-US" dirty="0">
                <a:solidFill>
                  <a:schemeClr val="bg1"/>
                </a:solidFill>
                <a:latin typeface="Times New Roman" panose="02020603050405020304" pitchFamily="18" charset="0"/>
                <a:cs typeface="Times New Roman" panose="02020603050405020304" pitchFamily="18" charset="0"/>
              </a:rPr>
              <a:t> </a:t>
            </a:r>
          </a:p>
        </p:txBody>
      </p:sp>
      <p:sp>
        <p:nvSpPr>
          <p:cNvPr id="7" name="Rectangle 6"/>
          <p:cNvSpPr/>
          <p:nvPr/>
        </p:nvSpPr>
        <p:spPr>
          <a:xfrm>
            <a:off x="321127" y="3900362"/>
            <a:ext cx="1656223" cy="461665"/>
          </a:xfrm>
          <a:prstGeom prst="rect">
            <a:avLst/>
          </a:prstGeom>
        </p:spPr>
        <p:txBody>
          <a:bodyPr wrap="none">
            <a:spAutoFit/>
          </a:bodyPr>
          <a:lstStyle/>
          <a:p>
            <a:r>
              <a:rPr lang="en-US" sz="2400" b="1" dirty="0">
                <a:solidFill>
                  <a:srgbClr val="C00000"/>
                </a:solidFill>
                <a:latin typeface="Times New Roman" panose="02020603050405020304" pitchFamily="18" charset="0"/>
                <a:cs typeface="Times New Roman" panose="02020603050405020304" pitchFamily="18" charset="0"/>
              </a:rPr>
              <a:t>Subsidence</a:t>
            </a:r>
            <a:endParaRPr lang="en-US" sz="2400" b="1" i="0" dirty="0">
              <a:solidFill>
                <a:srgbClr val="C00000"/>
              </a:solidFill>
              <a:effectLst/>
              <a:latin typeface="Times New Roman" panose="02020603050405020304" pitchFamily="18" charset="0"/>
              <a:cs typeface="Times New Roman" panose="02020603050405020304" pitchFamily="18" charset="0"/>
            </a:endParaRPr>
          </a:p>
        </p:txBody>
      </p:sp>
      <p:sp>
        <p:nvSpPr>
          <p:cNvPr id="8" name="Rectangle 7"/>
          <p:cNvSpPr/>
          <p:nvPr/>
        </p:nvSpPr>
        <p:spPr>
          <a:xfrm>
            <a:off x="321127" y="1236040"/>
            <a:ext cx="6569530" cy="2554545"/>
          </a:xfrm>
          <a:prstGeom prst="rect">
            <a:avLst/>
          </a:prstGeom>
        </p:spPr>
        <p:txBody>
          <a:bodyPr wrap="square">
            <a:spAutoFit/>
          </a:bodyPr>
          <a:lstStyle/>
          <a:p>
            <a:r>
              <a:rPr lang="en-US" sz="2400" b="1" dirty="0" err="1">
                <a:solidFill>
                  <a:srgbClr val="FFFF00"/>
                </a:solidFill>
                <a:latin typeface="Times New Roman" panose="02020603050405020304" pitchFamily="18" charset="0"/>
                <a:cs typeface="Times New Roman" panose="02020603050405020304" pitchFamily="18" charset="0"/>
              </a:rPr>
              <a:t>InSAR</a:t>
            </a:r>
            <a:r>
              <a:rPr lang="en-US" sz="2000" b="1" dirty="0">
                <a:solidFill>
                  <a:schemeClr val="bg1"/>
                </a:solidFill>
                <a:latin typeface="Times New Roman" panose="02020603050405020304" pitchFamily="18" charset="0"/>
                <a:cs typeface="Times New Roman" panose="02020603050405020304" pitchFamily="18" charset="0"/>
              </a:rPr>
              <a:t> can be used to measure tectonic deformation, for example ground movements due to </a:t>
            </a:r>
            <a:r>
              <a:rPr lang="en-US" sz="2400" b="1" dirty="0">
                <a:solidFill>
                  <a:srgbClr val="FFFF00"/>
                </a:solidFill>
                <a:latin typeface="Times New Roman" panose="02020603050405020304" pitchFamily="18" charset="0"/>
                <a:cs typeface="Times New Roman" panose="02020603050405020304" pitchFamily="18" charset="0"/>
              </a:rPr>
              <a:t>earthquakes</a:t>
            </a:r>
            <a:r>
              <a:rPr lang="en-US" sz="2000" b="1" dirty="0">
                <a:solidFill>
                  <a:schemeClr val="bg1"/>
                </a:solidFill>
                <a:latin typeface="Times New Roman" panose="02020603050405020304" pitchFamily="18" charset="0"/>
                <a:cs typeface="Times New Roman" panose="02020603050405020304" pitchFamily="18" charset="0"/>
              </a:rPr>
              <a:t>. It was first used for the </a:t>
            </a:r>
            <a:r>
              <a:rPr lang="en-US" sz="2400" b="1" dirty="0">
                <a:solidFill>
                  <a:srgbClr val="FFFF00"/>
                </a:solidFill>
                <a:latin typeface="Times New Roman" panose="02020603050405020304" pitchFamily="18" charset="0"/>
                <a:cs typeface="Times New Roman" panose="02020603050405020304" pitchFamily="18" charset="0"/>
              </a:rPr>
              <a:t>1992 Landers </a:t>
            </a:r>
            <a:r>
              <a:rPr lang="en-US" sz="2000" b="1" dirty="0" smtClean="0">
                <a:solidFill>
                  <a:schemeClr val="bg1"/>
                </a:solidFill>
                <a:latin typeface="Times New Roman" panose="02020603050405020304" pitchFamily="18" charset="0"/>
                <a:cs typeface="Times New Roman" panose="02020603050405020304" pitchFamily="18" charset="0"/>
              </a:rPr>
              <a:t>earthquake, </a:t>
            </a:r>
            <a:r>
              <a:rPr lang="en-US" sz="2000" b="1" dirty="0">
                <a:solidFill>
                  <a:schemeClr val="bg1"/>
                </a:solidFill>
                <a:latin typeface="Times New Roman" panose="02020603050405020304" pitchFamily="18" charset="0"/>
                <a:cs typeface="Times New Roman" panose="02020603050405020304" pitchFamily="18" charset="0"/>
              </a:rPr>
              <a:t>but has since been </a:t>
            </a:r>
            <a:r>
              <a:rPr lang="en-US" sz="2000" b="1" dirty="0" err="1">
                <a:solidFill>
                  <a:schemeClr val="bg1"/>
                </a:solidFill>
                <a:latin typeface="Times New Roman" panose="02020603050405020304" pitchFamily="18" charset="0"/>
                <a:cs typeface="Times New Roman" panose="02020603050405020304" pitchFamily="18" charset="0"/>
              </a:rPr>
              <a:t>utilised</a:t>
            </a:r>
            <a:r>
              <a:rPr lang="en-US" sz="2000" b="1" dirty="0">
                <a:solidFill>
                  <a:schemeClr val="bg1"/>
                </a:solidFill>
                <a:latin typeface="Times New Roman" panose="02020603050405020304" pitchFamily="18" charset="0"/>
                <a:cs typeface="Times New Roman" panose="02020603050405020304" pitchFamily="18" charset="0"/>
              </a:rPr>
              <a:t> extensively for a wide variety of earthquakes all over the world. In particular the </a:t>
            </a:r>
            <a:r>
              <a:rPr lang="en-US" sz="2400" b="1" dirty="0">
                <a:solidFill>
                  <a:srgbClr val="FFFF00"/>
                </a:solidFill>
                <a:latin typeface="Times New Roman" panose="02020603050405020304" pitchFamily="18" charset="0"/>
                <a:cs typeface="Times New Roman" panose="02020603050405020304" pitchFamily="18" charset="0"/>
              </a:rPr>
              <a:t>1999 </a:t>
            </a:r>
            <a:r>
              <a:rPr lang="en-US" sz="2400" b="1" dirty="0" err="1">
                <a:solidFill>
                  <a:srgbClr val="FFFF00"/>
                </a:solidFill>
                <a:latin typeface="Times New Roman" panose="02020603050405020304" pitchFamily="18" charset="0"/>
                <a:cs typeface="Times New Roman" panose="02020603050405020304" pitchFamily="18" charset="0"/>
              </a:rPr>
              <a:t>Izmit</a:t>
            </a:r>
            <a:r>
              <a:rPr lang="en-US" sz="2400" b="1" dirty="0">
                <a:solidFill>
                  <a:srgbClr val="FFFF00"/>
                </a:solidFill>
                <a:latin typeface="Times New Roman" panose="02020603050405020304" pitchFamily="18" charset="0"/>
                <a:cs typeface="Times New Roman" panose="02020603050405020304" pitchFamily="18" charset="0"/>
              </a:rPr>
              <a:t> and 2003 Bam earthquakes</a:t>
            </a:r>
            <a:r>
              <a:rPr lang="en-US" sz="2000" b="1" dirty="0">
                <a:solidFill>
                  <a:schemeClr val="bg1"/>
                </a:solidFill>
                <a:latin typeface="Times New Roman" panose="02020603050405020304" pitchFamily="18" charset="0"/>
                <a:cs typeface="Times New Roman" panose="02020603050405020304" pitchFamily="18" charset="0"/>
              </a:rPr>
              <a:t> were extensively </a:t>
            </a:r>
            <a:r>
              <a:rPr lang="en-US" sz="2000" b="1" dirty="0" smtClean="0">
                <a:solidFill>
                  <a:schemeClr val="bg1"/>
                </a:solidFill>
                <a:latin typeface="Times New Roman" panose="02020603050405020304" pitchFamily="18" charset="0"/>
                <a:cs typeface="Times New Roman" panose="02020603050405020304" pitchFamily="18" charset="0"/>
              </a:rPr>
              <a:t>studied</a:t>
            </a:r>
            <a:r>
              <a:rPr lang="fa-IR" sz="2000" b="1" dirty="0" smtClean="0">
                <a:solidFill>
                  <a:schemeClr val="bg1"/>
                </a:solidFill>
                <a:latin typeface="Times New Roman" panose="02020603050405020304" pitchFamily="18" charset="0"/>
                <a:cs typeface="Times New Roman" panose="02020603050405020304" pitchFamily="18" charset="0"/>
              </a:rPr>
              <a:t>.</a:t>
            </a:r>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321127" y="647693"/>
            <a:ext cx="1283300" cy="461665"/>
          </a:xfrm>
          <a:prstGeom prst="rect">
            <a:avLst/>
          </a:prstGeom>
        </p:spPr>
        <p:txBody>
          <a:bodyPr wrap="none">
            <a:spAutoFit/>
          </a:bodyPr>
          <a:lstStyle/>
          <a:p>
            <a:r>
              <a:rPr lang="en-US" sz="2400" b="1" dirty="0">
                <a:solidFill>
                  <a:srgbClr val="C00000"/>
                </a:solidFill>
                <a:latin typeface="Times New Roman" panose="02020603050405020304" pitchFamily="18" charset="0"/>
                <a:cs typeface="Times New Roman" panose="02020603050405020304" pitchFamily="18" charset="0"/>
              </a:rPr>
              <a:t>Tectonic</a:t>
            </a:r>
          </a:p>
        </p:txBody>
      </p:sp>
    </p:spTree>
    <p:extLst>
      <p:ext uri="{BB962C8B-B14F-4D97-AF65-F5344CB8AC3E}">
        <p14:creationId xmlns:p14="http://schemas.microsoft.com/office/powerpoint/2010/main" val="974364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13199" y="391686"/>
            <a:ext cx="7552269" cy="6771084"/>
          </a:xfrm>
          <a:prstGeom prst="rect">
            <a:avLst/>
          </a:prstGeom>
        </p:spPr>
        <p:txBody>
          <a:bodyPr wrap="square">
            <a:spAutoFit/>
          </a:bodyPr>
          <a:lstStyle/>
          <a:p>
            <a:pPr algn="r" rtl="1"/>
            <a:r>
              <a:rPr lang="fa-IR" sz="2800" b="1" dirty="0">
                <a:solidFill>
                  <a:srgbClr val="C00000"/>
                </a:solidFill>
                <a:cs typeface="B Nazanin" panose="00000400000000000000" pitchFamily="2" charset="-78"/>
              </a:rPr>
              <a:t>سيستم فضابرد يا هوابرد </a:t>
            </a:r>
            <a:r>
              <a:rPr lang="en-US" sz="2400" b="1" dirty="0" smtClean="0">
                <a:solidFill>
                  <a:srgbClr val="C00000"/>
                </a:solidFill>
                <a:latin typeface="Times New Roman" panose="02020603050405020304" pitchFamily="18" charset="0"/>
                <a:cs typeface="Times New Roman" panose="02020603050405020304" pitchFamily="18" charset="0"/>
              </a:rPr>
              <a:t>SAR</a:t>
            </a:r>
          </a:p>
          <a:p>
            <a:pPr algn="r" rtl="1"/>
            <a:endParaRPr lang="fa-IR" sz="2000" b="1" dirty="0" smtClean="0">
              <a:solidFill>
                <a:schemeClr val="bg1"/>
              </a:solidFill>
              <a:latin typeface="BNazanin"/>
              <a:cs typeface="B Nazanin" panose="00000400000000000000" pitchFamily="2" charset="-78"/>
            </a:endParaRPr>
          </a:p>
          <a:p>
            <a:pPr algn="r" rtl="1">
              <a:lnSpc>
                <a:spcPct val="150000"/>
              </a:lnSpc>
            </a:pPr>
            <a:r>
              <a:rPr lang="fa-IR" sz="2000" b="1" dirty="0" smtClean="0">
                <a:solidFill>
                  <a:schemeClr val="bg1"/>
                </a:solidFill>
                <a:latin typeface="BNazanin"/>
                <a:cs typeface="B Nazanin" panose="00000400000000000000" pitchFamily="2" charset="-78"/>
              </a:rPr>
              <a:t>در تصـويربرداري </a:t>
            </a:r>
            <a:r>
              <a:rPr lang="fa-IR" sz="2000" b="1" dirty="0">
                <a:solidFill>
                  <a:schemeClr val="bg1"/>
                </a:solidFill>
                <a:latin typeface="BNazanin"/>
                <a:cs typeface="B Nazanin" panose="00000400000000000000" pitchFamily="2" charset="-78"/>
              </a:rPr>
              <a:t>توسـط </a:t>
            </a:r>
            <a:r>
              <a:rPr lang="fa-IR" sz="2000" b="1" dirty="0" smtClean="0">
                <a:solidFill>
                  <a:schemeClr val="bg1"/>
                </a:solidFill>
                <a:latin typeface="BNazanin"/>
                <a:cs typeface="B Nazanin" panose="00000400000000000000" pitchFamily="2" charset="-78"/>
              </a:rPr>
              <a:t>سنجنده هاي ماهواره اي دو </a:t>
            </a:r>
            <a:r>
              <a:rPr lang="fa-IR" sz="2000" b="1" dirty="0">
                <a:solidFill>
                  <a:schemeClr val="bg1"/>
                </a:solidFill>
                <a:latin typeface="BNazanin"/>
                <a:cs typeface="B Nazanin" panose="00000400000000000000" pitchFamily="2" charset="-78"/>
              </a:rPr>
              <a:t>سيستم كلي وجود دارد: </a:t>
            </a:r>
            <a:r>
              <a:rPr lang="fa-IR" sz="2000" b="1" dirty="0">
                <a:solidFill>
                  <a:srgbClr val="FFFF00"/>
                </a:solidFill>
                <a:latin typeface="BNazanin"/>
                <a:cs typeface="B Nazanin" panose="00000400000000000000" pitchFamily="2" charset="-78"/>
              </a:rPr>
              <a:t>سيستم فعال </a:t>
            </a:r>
            <a:r>
              <a:rPr lang="fa-IR" sz="2000" b="1" dirty="0">
                <a:solidFill>
                  <a:schemeClr val="bg1"/>
                </a:solidFill>
                <a:latin typeface="BNazanin"/>
                <a:cs typeface="B Nazanin" panose="00000400000000000000" pitchFamily="2" charset="-78"/>
              </a:rPr>
              <a:t>و </a:t>
            </a:r>
            <a:r>
              <a:rPr lang="fa-IR" sz="2000" b="1" dirty="0">
                <a:solidFill>
                  <a:srgbClr val="FFFF00"/>
                </a:solidFill>
                <a:latin typeface="BNazanin"/>
                <a:cs typeface="B Nazanin" panose="00000400000000000000" pitchFamily="2" charset="-78"/>
              </a:rPr>
              <a:t>سيستم غيرفعال</a:t>
            </a:r>
            <a:r>
              <a:rPr lang="fa-IR" sz="2000" b="1" dirty="0">
                <a:solidFill>
                  <a:schemeClr val="bg1"/>
                </a:solidFill>
                <a:latin typeface="BNazanin"/>
                <a:cs typeface="B Nazanin" panose="00000400000000000000" pitchFamily="2" charset="-78"/>
              </a:rPr>
              <a:t>. در سيستم فعال نخست سنجنده امـواج را به سطح زمين مي تاباند، سپس بازيافت آن را دريافت مي كند. در سيستم غيرفعال سنجنده امواجي را ارسال نمي كند. بلكه تنها امواج موجود در محيط (معمولا امواج خورشيد) كه توسط زمين بازتاب مي شود را دريافـت مـي كننـد</a:t>
            </a:r>
            <a:r>
              <a:rPr lang="fa-IR" sz="2000" b="1" dirty="0" smtClean="0">
                <a:solidFill>
                  <a:schemeClr val="bg1"/>
                </a:solidFill>
                <a:latin typeface="BNazanin"/>
                <a:cs typeface="B Nazanin" panose="00000400000000000000" pitchFamily="2" charset="-78"/>
              </a:rPr>
              <a:t>.</a:t>
            </a:r>
            <a:endParaRPr lang="en-US" sz="2000" b="1" dirty="0" smtClean="0">
              <a:solidFill>
                <a:schemeClr val="bg1"/>
              </a:solidFill>
              <a:latin typeface="BNazanin"/>
              <a:cs typeface="B Nazanin" panose="00000400000000000000" pitchFamily="2" charset="-78"/>
            </a:endParaRPr>
          </a:p>
          <a:p>
            <a:pPr algn="r" rtl="1">
              <a:lnSpc>
                <a:spcPct val="150000"/>
              </a:lnSpc>
            </a:pPr>
            <a:r>
              <a:rPr lang="fa-IR" sz="2000" b="1" dirty="0">
                <a:solidFill>
                  <a:schemeClr val="bg1"/>
                </a:solidFill>
                <a:cs typeface="B Nazanin" panose="00000400000000000000" pitchFamily="2" charset="-78"/>
              </a:rPr>
              <a:t>سيستم فضابرد يا هوابرد </a:t>
            </a:r>
            <a:r>
              <a:rPr lang="en-US" sz="2000" b="1" dirty="0" smtClean="0">
                <a:solidFill>
                  <a:schemeClr val="bg1"/>
                </a:solidFill>
                <a:cs typeface="B Nazanin" panose="00000400000000000000" pitchFamily="2" charset="-78"/>
              </a:rPr>
              <a:t> </a:t>
            </a:r>
            <a:r>
              <a:rPr lang="en-US" b="1" dirty="0" smtClean="0">
                <a:solidFill>
                  <a:srgbClr val="FFFF00"/>
                </a:solidFill>
                <a:latin typeface="Times New Roman" panose="02020603050405020304" pitchFamily="18" charset="0"/>
                <a:cs typeface="Times New Roman" panose="02020603050405020304" pitchFamily="18" charset="0"/>
              </a:rPr>
              <a:t>SAR</a:t>
            </a:r>
            <a:r>
              <a:rPr lang="fa-IR" sz="2000" b="1" dirty="0" smtClean="0">
                <a:solidFill>
                  <a:schemeClr val="bg1"/>
                </a:solidFill>
                <a:cs typeface="B Nazanin" panose="00000400000000000000" pitchFamily="2" charset="-78"/>
              </a:rPr>
              <a:t>يك </a:t>
            </a:r>
            <a:r>
              <a:rPr lang="fa-IR" sz="2000" b="1" dirty="0">
                <a:solidFill>
                  <a:schemeClr val="bg1"/>
                </a:solidFill>
                <a:cs typeface="B Nazanin" panose="00000400000000000000" pitchFamily="2" charset="-78"/>
              </a:rPr>
              <a:t>الگوي جانب نگر دارد كه در شكل </a:t>
            </a:r>
            <a:r>
              <a:rPr lang="fa-IR" sz="2000" b="1" dirty="0" smtClean="0">
                <a:solidFill>
                  <a:schemeClr val="bg1"/>
                </a:solidFill>
                <a:cs typeface="B Nazanin" panose="00000400000000000000" pitchFamily="2" charset="-78"/>
              </a:rPr>
              <a:t>نمايش </a:t>
            </a:r>
            <a:r>
              <a:rPr lang="fa-IR" sz="2000" b="1" dirty="0">
                <a:solidFill>
                  <a:schemeClr val="bg1"/>
                </a:solidFill>
                <a:cs typeface="B Nazanin" panose="00000400000000000000" pitchFamily="2" charset="-78"/>
              </a:rPr>
              <a:t>داده شده است. به دليل شـكل آنـتن كـه در يك لحظه همانند يك نقطه عمل مي كند، بازتابش از زمين محدود به منطقه اي است كه به آن </a:t>
            </a:r>
            <a:r>
              <a:rPr lang="fa-IR" sz="2000" b="1" dirty="0">
                <a:solidFill>
                  <a:srgbClr val="FFFF00"/>
                </a:solidFill>
                <a:cs typeface="B Nazanin" panose="00000400000000000000" pitchFamily="2" charset="-78"/>
              </a:rPr>
              <a:t>فوت پرينت آنتن </a:t>
            </a:r>
            <a:r>
              <a:rPr lang="fa-IR" sz="2000" b="1" dirty="0">
                <a:solidFill>
                  <a:schemeClr val="bg1"/>
                </a:solidFill>
                <a:cs typeface="B Nazanin" panose="00000400000000000000" pitchFamily="2" charset="-78"/>
              </a:rPr>
              <a:t>گفته مي شـود. همچنان كه سيستم </a:t>
            </a:r>
            <a:r>
              <a:rPr lang="en-US" sz="2000" b="1" dirty="0" smtClean="0">
                <a:solidFill>
                  <a:schemeClr val="bg1"/>
                </a:solidFill>
                <a:cs typeface="B Nazanin" panose="00000400000000000000" pitchFamily="2" charset="-78"/>
              </a:rPr>
              <a:t> </a:t>
            </a:r>
            <a:r>
              <a:rPr lang="en-US" sz="2000" b="1" dirty="0" smtClean="0">
                <a:solidFill>
                  <a:srgbClr val="FFFF00"/>
                </a:solidFill>
                <a:latin typeface="Times New Roman" panose="02020603050405020304" pitchFamily="18" charset="0"/>
                <a:cs typeface="Times New Roman" panose="02020603050405020304" pitchFamily="18" charset="0"/>
              </a:rPr>
              <a:t>SAR</a:t>
            </a:r>
            <a:r>
              <a:rPr lang="fa-IR" sz="2000" b="1" dirty="0" smtClean="0">
                <a:solidFill>
                  <a:schemeClr val="bg1"/>
                </a:solidFill>
                <a:cs typeface="B Nazanin" panose="00000400000000000000" pitchFamily="2" charset="-78"/>
              </a:rPr>
              <a:t>با </a:t>
            </a:r>
            <a:r>
              <a:rPr lang="fa-IR" sz="2000" b="1" dirty="0">
                <a:solidFill>
                  <a:schemeClr val="bg1"/>
                </a:solidFill>
                <a:cs typeface="B Nazanin" panose="00000400000000000000" pitchFamily="2" charset="-78"/>
              </a:rPr>
              <a:t>سرعت </a:t>
            </a:r>
            <a:r>
              <a:rPr lang="en-US" sz="2000" b="1" dirty="0" smtClean="0">
                <a:solidFill>
                  <a:schemeClr val="bg1"/>
                </a:solidFill>
                <a:cs typeface="B Nazanin" panose="00000400000000000000" pitchFamily="2" charset="-78"/>
              </a:rPr>
              <a:t> </a:t>
            </a:r>
            <a:r>
              <a:rPr lang="en-US" sz="2000" b="1" dirty="0" smtClean="0">
                <a:solidFill>
                  <a:srgbClr val="FFFF00"/>
                </a:solidFill>
                <a:latin typeface="Times New Roman" panose="02020603050405020304" pitchFamily="18" charset="0"/>
                <a:cs typeface="Times New Roman" panose="02020603050405020304" pitchFamily="18" charset="0"/>
              </a:rPr>
              <a:t>V</a:t>
            </a:r>
            <a:r>
              <a:rPr lang="fa-IR" sz="2000" b="1" dirty="0" smtClean="0">
                <a:solidFill>
                  <a:schemeClr val="bg1"/>
                </a:solidFill>
                <a:cs typeface="B Nazanin" panose="00000400000000000000" pitchFamily="2" charset="-78"/>
              </a:rPr>
              <a:t>در </a:t>
            </a:r>
            <a:r>
              <a:rPr lang="fa-IR" sz="2000" b="1" dirty="0">
                <a:solidFill>
                  <a:schemeClr val="bg1"/>
                </a:solidFill>
                <a:cs typeface="B Nazanin" panose="00000400000000000000" pitchFamily="2" charset="-78"/>
              </a:rPr>
              <a:t>راستاي مسير فرضي و در ارتفاع </a:t>
            </a:r>
            <a:r>
              <a:rPr lang="en-US" sz="2000" b="1" dirty="0" smtClean="0">
                <a:solidFill>
                  <a:schemeClr val="bg1"/>
                </a:solidFill>
                <a:cs typeface="B Nazanin" panose="00000400000000000000" pitchFamily="2" charset="-78"/>
              </a:rPr>
              <a:t> </a:t>
            </a:r>
            <a:r>
              <a:rPr lang="en-US" b="1" dirty="0" smtClean="0">
                <a:solidFill>
                  <a:srgbClr val="FFFF00"/>
                </a:solidFill>
                <a:latin typeface="Times New Roman" panose="02020603050405020304" pitchFamily="18" charset="0"/>
                <a:cs typeface="Times New Roman" panose="02020603050405020304" pitchFamily="18" charset="0"/>
              </a:rPr>
              <a:t>H</a:t>
            </a:r>
            <a:r>
              <a:rPr lang="fa-IR" sz="2000" b="1" dirty="0" smtClean="0">
                <a:solidFill>
                  <a:schemeClr val="bg1"/>
                </a:solidFill>
                <a:cs typeface="B Nazanin" panose="00000400000000000000" pitchFamily="2" charset="-78"/>
              </a:rPr>
              <a:t>از </a:t>
            </a:r>
            <a:r>
              <a:rPr lang="fa-IR" sz="2000" b="1" dirty="0">
                <a:solidFill>
                  <a:schemeClr val="bg1"/>
                </a:solidFill>
                <a:cs typeface="B Nazanin" panose="00000400000000000000" pitchFamily="2" charset="-78"/>
              </a:rPr>
              <a:t>سطح زمين حركت مي كند، پهنه اي از زمـين را از طريق ارسال و دريافت يك سري </a:t>
            </a:r>
            <a:r>
              <a:rPr lang="fa-IR" sz="2000" b="1" dirty="0">
                <a:solidFill>
                  <a:srgbClr val="FFFF00"/>
                </a:solidFill>
                <a:cs typeface="B Nazanin" panose="00000400000000000000" pitchFamily="2" charset="-78"/>
              </a:rPr>
              <a:t>پالس هاي ميكروويو </a:t>
            </a:r>
            <a:r>
              <a:rPr lang="fa-IR" sz="2000" b="1" dirty="0">
                <a:solidFill>
                  <a:schemeClr val="bg1"/>
                </a:solidFill>
                <a:cs typeface="B Nazanin" panose="00000400000000000000" pitchFamily="2" charset="-78"/>
              </a:rPr>
              <a:t>تصويربرداري مي كند كه نرخ اين پالس ها را فركـانس تكـرار پـالس (</a:t>
            </a:r>
            <a:r>
              <a:rPr lang="en-US" b="1" dirty="0" smtClean="0">
                <a:solidFill>
                  <a:srgbClr val="FFFF00"/>
                </a:solidFill>
                <a:latin typeface="Times New Roman" panose="02020603050405020304" pitchFamily="18" charset="0"/>
                <a:cs typeface="Times New Roman" panose="02020603050405020304" pitchFamily="18" charset="0"/>
              </a:rPr>
              <a:t>PRF</a:t>
            </a:r>
            <a:r>
              <a:rPr lang="fa-IR" sz="2000" b="1" dirty="0" smtClean="0">
                <a:solidFill>
                  <a:schemeClr val="bg1"/>
                </a:solidFill>
                <a:cs typeface="B Nazanin" panose="00000400000000000000" pitchFamily="2" charset="-78"/>
              </a:rPr>
              <a:t>) گويند</a:t>
            </a:r>
            <a:r>
              <a:rPr lang="en-US" sz="2000" b="1" dirty="0" smtClean="0">
                <a:solidFill>
                  <a:schemeClr val="bg1"/>
                </a:solidFill>
                <a:cs typeface="B Nazanin" panose="00000400000000000000" pitchFamily="2" charset="-78"/>
              </a:rPr>
              <a:t>.</a:t>
            </a:r>
            <a:r>
              <a:rPr lang="fa-IR" sz="2000" b="1" dirty="0">
                <a:solidFill>
                  <a:schemeClr val="bg1"/>
                </a:solidFill>
                <a:cs typeface="B Nazanin" panose="00000400000000000000" pitchFamily="2" charset="-78"/>
              </a:rPr>
              <a:t/>
            </a:r>
            <a:br>
              <a:rPr lang="fa-IR" sz="2000" b="1" dirty="0">
                <a:solidFill>
                  <a:schemeClr val="bg1"/>
                </a:solidFill>
                <a:cs typeface="B Nazanin" panose="00000400000000000000" pitchFamily="2" charset="-78"/>
              </a:rPr>
            </a:br>
            <a:r>
              <a:rPr lang="fa-IR" sz="2000" b="1" dirty="0" smtClean="0">
                <a:solidFill>
                  <a:schemeClr val="bg1"/>
                </a:solidFill>
                <a:latin typeface="BNazanin"/>
                <a:cs typeface="B Nazanin" panose="00000400000000000000" pitchFamily="2" charset="-78"/>
              </a:rPr>
              <a:t> </a:t>
            </a:r>
            <a:r>
              <a:rPr lang="fa-IR" sz="2000" b="1" dirty="0">
                <a:solidFill>
                  <a:schemeClr val="bg1"/>
                </a:solidFill>
                <a:latin typeface="BNazanin"/>
                <a:cs typeface="B Nazanin" panose="00000400000000000000" pitchFamily="2" charset="-78"/>
              </a:rPr>
              <a:t/>
            </a:r>
            <a:br>
              <a:rPr lang="fa-IR" sz="2000" b="1" dirty="0">
                <a:solidFill>
                  <a:schemeClr val="bg1"/>
                </a:solidFill>
                <a:latin typeface="BNazanin"/>
                <a:cs typeface="B Nazanin" panose="00000400000000000000" pitchFamily="2" charset="-78"/>
              </a:rPr>
            </a:br>
            <a:endParaRPr lang="en-US" sz="2000" b="1" dirty="0">
              <a:solidFill>
                <a:schemeClr val="bg1"/>
              </a:solidFill>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168320" y="1220296"/>
            <a:ext cx="3844879" cy="48429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33595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36159" y="2049413"/>
            <a:ext cx="5455784" cy="4640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6" descr="4-in_SAR_ex"/>
          <p:cNvPicPr>
            <a:picLocks noChangeAspect="1" noChangeArrowheads="1"/>
          </p:cNvPicPr>
          <p:nvPr/>
        </p:nvPicPr>
        <p:blipFill>
          <a:blip r:embed="rId4">
            <a:lum bright="24000"/>
            <a:extLst>
              <a:ext uri="{28A0092B-C50C-407E-A947-70E740481C1C}">
                <a14:useLocalDpi xmlns:a14="http://schemas.microsoft.com/office/drawing/2010/main" val="0"/>
              </a:ext>
            </a:extLst>
          </a:blip>
          <a:srcRect/>
          <a:stretch>
            <a:fillRect/>
          </a:stretch>
        </p:blipFill>
        <p:spPr bwMode="auto">
          <a:xfrm>
            <a:off x="7704667" y="3951240"/>
            <a:ext cx="4047065" cy="27667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682094" y="858752"/>
            <a:ext cx="7795914" cy="1138773"/>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perceptual confusion in synthetic aperture radar (SAR) images obtained </a:t>
            </a:r>
            <a:r>
              <a:rPr lang="en-US" sz="2400" b="1" dirty="0">
                <a:solidFill>
                  <a:srgbClr val="FFFF00"/>
                </a:solidFill>
                <a:latin typeface="Times New Roman" panose="02020603050405020304" pitchFamily="18" charset="0"/>
                <a:cs typeface="Times New Roman" panose="02020603050405020304" pitchFamily="18" charset="0"/>
              </a:rPr>
              <a:t>from the side </a:t>
            </a:r>
            <a:r>
              <a:rPr lang="en-US" sz="2000" b="1" dirty="0">
                <a:solidFill>
                  <a:schemeClr val="bg1"/>
                </a:solidFill>
                <a:latin typeface="Times New Roman" panose="02020603050405020304" pitchFamily="18" charset="0"/>
                <a:cs typeface="Times New Roman" panose="02020603050405020304" pitchFamily="18" charset="0"/>
              </a:rPr>
              <a:t>appear like images obtained from </a:t>
            </a:r>
            <a:r>
              <a:rPr lang="en-US" sz="2400" b="1" dirty="0" smtClean="0">
                <a:solidFill>
                  <a:srgbClr val="FFFF00"/>
                </a:solidFill>
                <a:latin typeface="Times New Roman" panose="02020603050405020304" pitchFamily="18" charset="0"/>
                <a:cs typeface="Times New Roman" panose="02020603050405020304" pitchFamily="18" charset="0"/>
              </a:rPr>
              <a:t>overhead</a:t>
            </a:r>
            <a:r>
              <a:rPr lang="fa-IR" sz="2000" b="1" dirty="0" smtClean="0">
                <a:solidFill>
                  <a:schemeClr val="bg1"/>
                </a:solidFill>
                <a:latin typeface="Times New Roman" panose="02020603050405020304" pitchFamily="18" charset="0"/>
                <a:cs typeface="Times New Roman" panose="02020603050405020304" pitchFamily="18" charset="0"/>
              </a:rPr>
              <a:t>.</a:t>
            </a:r>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12263" y="272337"/>
            <a:ext cx="2279791" cy="461665"/>
          </a:xfrm>
          <a:prstGeom prst="rect">
            <a:avLst/>
          </a:prstGeom>
        </p:spPr>
        <p:txBody>
          <a:bodyPr wrap="none">
            <a:spAutoFit/>
          </a:bodyPr>
          <a:lstStyle/>
          <a:p>
            <a:r>
              <a:rPr lang="en-US" altLang="en-US" sz="2400" b="1" dirty="0">
                <a:solidFill>
                  <a:srgbClr val="C00000"/>
                </a:solidFill>
                <a:latin typeface="Times New Roman" panose="02020603050405020304" pitchFamily="18" charset="0"/>
                <a:cs typeface="Times New Roman" panose="02020603050405020304" pitchFamily="18" charset="0"/>
              </a:rPr>
              <a:t>SAR limitations</a:t>
            </a:r>
            <a:endParaRPr lang="en-US" sz="2400" b="1" dirty="0">
              <a:solidFill>
                <a:srgbClr val="C00000"/>
              </a:solidFill>
              <a:latin typeface="Times New Roman" panose="02020603050405020304" pitchFamily="18" charset="0"/>
              <a:cs typeface="Times New Roman" panose="02020603050405020304" pitchFamily="18" charset="0"/>
            </a:endParaRPr>
          </a:p>
        </p:txBody>
      </p:sp>
      <p:pic>
        <p:nvPicPr>
          <p:cNvPr id="9" name="Picture 7" descr="Seasa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9432" y="152716"/>
            <a:ext cx="2877533" cy="35541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1703153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1067" y="502903"/>
            <a:ext cx="11146366" cy="3139321"/>
          </a:xfrm>
          <a:prstGeom prst="rect">
            <a:avLst/>
          </a:prstGeom>
        </p:spPr>
        <p:txBody>
          <a:bodyPr wrap="square">
            <a:spAutoFit/>
          </a:bodyPr>
          <a:lstStyle/>
          <a:p>
            <a:pPr algn="r" rtl="1">
              <a:lnSpc>
                <a:spcPct val="150000"/>
              </a:lnSpc>
            </a:pPr>
            <a:r>
              <a:rPr lang="fa-IR" sz="2200" b="1" dirty="0">
                <a:solidFill>
                  <a:srgbClr val="000000"/>
                </a:solidFill>
                <a:latin typeface="BNazanin"/>
                <a:cs typeface="B Nazanin" panose="00000400000000000000" pitchFamily="2" charset="-78"/>
              </a:rPr>
              <a:t>تصاوير متوالي </a:t>
            </a:r>
            <a:r>
              <a:rPr lang="en-US" sz="2200" b="1" dirty="0" smtClean="0">
                <a:solidFill>
                  <a:srgbClr val="000000"/>
                </a:solidFill>
                <a:latin typeface="BNazanin"/>
                <a:cs typeface="B Nazanin" panose="00000400000000000000" pitchFamily="2" charset="-78"/>
              </a:rPr>
              <a:t> </a:t>
            </a:r>
            <a:r>
              <a:rPr lang="en-US" sz="2200" b="1" dirty="0" smtClean="0">
                <a:solidFill>
                  <a:srgbClr val="FFFF00"/>
                </a:solidFill>
                <a:latin typeface="Times New Roman" panose="02020603050405020304" pitchFamily="18" charset="0"/>
                <a:cs typeface="Times New Roman" panose="02020603050405020304" pitchFamily="18" charset="0"/>
              </a:rPr>
              <a:t>SAR</a:t>
            </a:r>
            <a:r>
              <a:rPr lang="fa-IR" sz="2200" b="1" dirty="0" smtClean="0">
                <a:solidFill>
                  <a:srgbClr val="000000"/>
                </a:solidFill>
                <a:latin typeface="BNazanin"/>
                <a:cs typeface="B Nazanin" panose="00000400000000000000" pitchFamily="2" charset="-78"/>
              </a:rPr>
              <a:t>از </a:t>
            </a:r>
            <a:r>
              <a:rPr lang="fa-IR" sz="2200" b="1" dirty="0">
                <a:solidFill>
                  <a:srgbClr val="000000"/>
                </a:solidFill>
                <a:latin typeface="BNazanin"/>
                <a:cs typeface="B Nazanin" panose="00000400000000000000" pitchFamily="2" charset="-78"/>
              </a:rPr>
              <a:t>مناطق شهري در يك دوره چند ماهه مي تواند به تشخيص مستقيم </a:t>
            </a:r>
            <a:r>
              <a:rPr lang="fa-IR" sz="2200" b="1" dirty="0" smtClean="0">
                <a:solidFill>
                  <a:srgbClr val="000000"/>
                </a:solidFill>
                <a:latin typeface="BNazanin"/>
                <a:cs typeface="B Nazanin" panose="00000400000000000000" pitchFamily="2" charset="-78"/>
              </a:rPr>
              <a:t>فرونشست </a:t>
            </a:r>
            <a:r>
              <a:rPr lang="fa-IR" sz="2200" b="1" dirty="0">
                <a:solidFill>
                  <a:srgbClr val="000000"/>
                </a:solidFill>
                <a:latin typeface="BNazanin"/>
                <a:cs typeface="B Nazanin" panose="00000400000000000000" pitchFamily="2" charset="-78"/>
              </a:rPr>
              <a:t>بيانجامد </a:t>
            </a:r>
            <a:r>
              <a:rPr lang="fa-IR" sz="2200" b="1" dirty="0" smtClean="0">
                <a:solidFill>
                  <a:srgbClr val="000000"/>
                </a:solidFill>
                <a:latin typeface="BNazanin"/>
                <a:cs typeface="B Nazanin" panose="00000400000000000000" pitchFamily="2" charset="-78"/>
              </a:rPr>
              <a:t>. </a:t>
            </a:r>
            <a:r>
              <a:rPr lang="fa-IR" sz="2200" b="1" dirty="0">
                <a:solidFill>
                  <a:srgbClr val="000000"/>
                </a:solidFill>
                <a:latin typeface="BNazanin"/>
                <a:cs typeface="B Nazanin" panose="00000400000000000000" pitchFamily="2" charset="-78"/>
              </a:rPr>
              <a:t>نرخ </a:t>
            </a:r>
            <a:r>
              <a:rPr lang="fa-IR" sz="2200" b="1" dirty="0" smtClean="0">
                <a:solidFill>
                  <a:srgbClr val="000000"/>
                </a:solidFill>
                <a:latin typeface="BNazanin"/>
                <a:cs typeface="B Nazanin" panose="00000400000000000000" pitchFamily="2" charset="-78"/>
              </a:rPr>
              <a:t>فرونشست </a:t>
            </a:r>
            <a:r>
              <a:rPr lang="fa-IR" sz="2200" b="1" dirty="0">
                <a:solidFill>
                  <a:srgbClr val="000000"/>
                </a:solidFill>
                <a:latin typeface="BNazanin"/>
                <a:cs typeface="B Nazanin" panose="00000400000000000000" pitchFamily="2" charset="-78"/>
              </a:rPr>
              <a:t>چند سانتي متر در سال يا بيشتر كه شهرها را </a:t>
            </a:r>
            <a:r>
              <a:rPr lang="fa-IR" sz="2200" b="1" dirty="0" smtClean="0">
                <a:solidFill>
                  <a:srgbClr val="000000"/>
                </a:solidFill>
                <a:latin typeface="BNazanin"/>
                <a:cs typeface="B Nazanin" panose="00000400000000000000" pitchFamily="2" charset="-78"/>
              </a:rPr>
              <a:t>تحت </a:t>
            </a:r>
            <a:r>
              <a:rPr lang="fa-IR" sz="2200" b="1" dirty="0">
                <a:solidFill>
                  <a:srgbClr val="000000"/>
                </a:solidFill>
                <a:latin typeface="BNazanin"/>
                <a:cs typeface="B Nazanin" panose="00000400000000000000" pitchFamily="2" charset="-78"/>
              </a:rPr>
              <a:t>تاثير قرار مي دهد مي بايست قابل تشخيص باشد</a:t>
            </a:r>
            <a:r>
              <a:rPr lang="en-US" sz="2200" b="1" dirty="0" smtClean="0">
                <a:solidFill>
                  <a:srgbClr val="000000"/>
                </a:solidFill>
                <a:latin typeface="BNazanin"/>
                <a:cs typeface="B Nazanin" panose="00000400000000000000" pitchFamily="2" charset="-78"/>
              </a:rPr>
              <a:t>.</a:t>
            </a:r>
          </a:p>
          <a:p>
            <a:pPr algn="r" rtl="1">
              <a:lnSpc>
                <a:spcPct val="150000"/>
              </a:lnSpc>
            </a:pPr>
            <a:r>
              <a:rPr lang="fa-IR" sz="2200" b="1" dirty="0">
                <a:solidFill>
                  <a:srgbClr val="000000"/>
                </a:solidFill>
                <a:latin typeface="BNazanin"/>
                <a:cs typeface="B Nazanin" panose="00000400000000000000" pitchFamily="2" charset="-78"/>
              </a:rPr>
              <a:t/>
            </a:r>
            <a:br>
              <a:rPr lang="fa-IR" sz="2200" b="1" dirty="0">
                <a:solidFill>
                  <a:srgbClr val="000000"/>
                </a:solidFill>
                <a:latin typeface="BNazanin"/>
                <a:cs typeface="B Nazanin" panose="00000400000000000000" pitchFamily="2" charset="-78"/>
              </a:rPr>
            </a:br>
            <a:endParaRPr lang="en-US" sz="2200" b="1" dirty="0">
              <a:cs typeface="B Nazanin" panose="00000400000000000000" pitchFamily="2" charset="-78"/>
            </a:endParaRPr>
          </a:p>
          <a:p>
            <a:pPr algn="r" rtl="1">
              <a:lnSpc>
                <a:spcPct val="150000"/>
              </a:lnSpc>
            </a:pPr>
            <a:r>
              <a:rPr lang="fa-IR" sz="2200" b="1" dirty="0">
                <a:solidFill>
                  <a:srgbClr val="000000"/>
                </a:solidFill>
                <a:latin typeface="BNazanin"/>
                <a:cs typeface="B Nazanin" panose="00000400000000000000" pitchFamily="2" charset="-78"/>
              </a:rPr>
              <a:t/>
            </a:r>
            <a:br>
              <a:rPr lang="fa-IR" sz="2200" b="1" dirty="0">
                <a:solidFill>
                  <a:srgbClr val="000000"/>
                </a:solidFill>
                <a:latin typeface="BNazanin"/>
                <a:cs typeface="B Nazanin" panose="00000400000000000000" pitchFamily="2" charset="-78"/>
              </a:rPr>
            </a:br>
            <a:endParaRPr lang="en-US" sz="2200" b="1" dirty="0">
              <a:cs typeface="B Nazanin" panose="00000400000000000000" pitchFamily="2" charset="-78"/>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08234"/>
            <a:ext cx="4931833" cy="41380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Rectangle 6"/>
          <p:cNvSpPr/>
          <p:nvPr/>
        </p:nvSpPr>
        <p:spPr>
          <a:xfrm>
            <a:off x="5511799" y="2829936"/>
            <a:ext cx="6096000" cy="3416320"/>
          </a:xfrm>
          <a:prstGeom prst="rect">
            <a:avLst/>
          </a:prstGeom>
        </p:spPr>
        <p:txBody>
          <a:bodyPr>
            <a:spAutoFit/>
          </a:bodyPr>
          <a:lstStyle/>
          <a:p>
            <a:pPr algn="r" rtl="1">
              <a:lnSpc>
                <a:spcPct val="150000"/>
              </a:lnSpc>
            </a:pPr>
            <a:endParaRPr lang="en-US" sz="2400" b="1" dirty="0">
              <a:solidFill>
                <a:srgbClr val="000000"/>
              </a:solidFill>
              <a:latin typeface="BNazanin"/>
              <a:cs typeface="B Nazanin" panose="00000400000000000000" pitchFamily="2" charset="-78"/>
            </a:endParaRPr>
          </a:p>
          <a:p>
            <a:pPr algn="r" rtl="1">
              <a:lnSpc>
                <a:spcPct val="150000"/>
              </a:lnSpc>
            </a:pPr>
            <a:r>
              <a:rPr lang="fa-IR" sz="2400" b="1" dirty="0">
                <a:solidFill>
                  <a:srgbClr val="000000"/>
                </a:solidFill>
                <a:latin typeface="BNazanin"/>
                <a:cs typeface="B Nazanin" panose="00000400000000000000" pitchFamily="2" charset="-78"/>
              </a:rPr>
              <a:t>شهر هاي بزرگ متعددي وجود دارند كه در مناطقي قرار گرفته اند كه تحت تاثير </a:t>
            </a:r>
            <a:r>
              <a:rPr lang="fa-IR" sz="2400" b="1" dirty="0" smtClean="0">
                <a:solidFill>
                  <a:srgbClr val="000000"/>
                </a:solidFill>
                <a:latin typeface="BNazanin"/>
                <a:cs typeface="B Nazanin" panose="00000400000000000000" pitchFamily="2" charset="-78"/>
              </a:rPr>
              <a:t>فرونشست </a:t>
            </a:r>
            <a:r>
              <a:rPr lang="fa-IR" sz="2400" b="1" dirty="0">
                <a:solidFill>
                  <a:srgbClr val="000000"/>
                </a:solidFill>
                <a:latin typeface="BNazanin"/>
                <a:cs typeface="B Nazanin" panose="00000400000000000000" pitchFamily="2" charset="-78"/>
              </a:rPr>
              <a:t>ناشي از كاهش سطح </a:t>
            </a:r>
            <a:r>
              <a:rPr lang="fa-IR" sz="2400" b="1" dirty="0" smtClean="0">
                <a:solidFill>
                  <a:srgbClr val="000000"/>
                </a:solidFill>
                <a:latin typeface="BNazanin"/>
                <a:cs typeface="B Nazanin" panose="00000400000000000000" pitchFamily="2" charset="-78"/>
              </a:rPr>
              <a:t>آب، </a:t>
            </a:r>
            <a:r>
              <a:rPr lang="fa-IR" sz="2400" b="1" dirty="0">
                <a:solidFill>
                  <a:srgbClr val="000000"/>
                </a:solidFill>
                <a:latin typeface="BNazanin"/>
                <a:cs typeface="B Nazanin" panose="00000400000000000000" pitchFamily="2" charset="-78"/>
              </a:rPr>
              <a:t>نفت، گاز، </a:t>
            </a:r>
            <a:r>
              <a:rPr lang="fa-IR" sz="2400" b="1" dirty="0" smtClean="0">
                <a:solidFill>
                  <a:srgbClr val="000000"/>
                </a:solidFill>
                <a:latin typeface="BNazanin"/>
                <a:cs typeface="B Nazanin" panose="00000400000000000000" pitchFamily="2" charset="-78"/>
              </a:rPr>
              <a:t>ديگر </a:t>
            </a:r>
            <a:r>
              <a:rPr lang="fa-IR" sz="2400" b="1" dirty="0">
                <a:solidFill>
                  <a:srgbClr val="000000"/>
                </a:solidFill>
                <a:latin typeface="BNazanin"/>
                <a:cs typeface="B Nazanin" panose="00000400000000000000" pitchFamily="2" charset="-78"/>
              </a:rPr>
              <a:t>مواد زيرزميني هستند. </a:t>
            </a:r>
            <a:r>
              <a:rPr lang="fa-IR" sz="2400" b="1" dirty="0" smtClean="0">
                <a:solidFill>
                  <a:srgbClr val="000000"/>
                </a:solidFill>
                <a:latin typeface="BNazanin"/>
                <a:cs typeface="B Nazanin" panose="00000400000000000000" pitchFamily="2" charset="-78"/>
              </a:rPr>
              <a:t>مثال </a:t>
            </a:r>
            <a:r>
              <a:rPr lang="fa-IR" sz="2400" b="1" dirty="0">
                <a:solidFill>
                  <a:srgbClr val="000000"/>
                </a:solidFill>
                <a:latin typeface="BNazanin"/>
                <a:cs typeface="B Nazanin" panose="00000400000000000000" pitchFamily="2" charset="-78"/>
              </a:rPr>
              <a:t>شهرهايي </a:t>
            </a:r>
            <a:r>
              <a:rPr lang="fa-IR" sz="2400" b="1" dirty="0" smtClean="0">
                <a:solidFill>
                  <a:srgbClr val="000000"/>
                </a:solidFill>
                <a:latin typeface="BNazanin"/>
                <a:cs typeface="B Nazanin" panose="00000400000000000000" pitchFamily="2" charset="-78"/>
              </a:rPr>
              <a:t>که نشست اتفاق افتاده عبارتند از </a:t>
            </a:r>
            <a:r>
              <a:rPr lang="fa-IR" sz="2400" b="1" dirty="0">
                <a:solidFill>
                  <a:srgbClr val="000000"/>
                </a:solidFill>
                <a:latin typeface="BNazanin"/>
                <a:cs typeface="B Nazanin" panose="00000400000000000000" pitchFamily="2" charset="-78"/>
              </a:rPr>
              <a:t>: </a:t>
            </a:r>
            <a:r>
              <a:rPr lang="fa-IR" sz="2400" b="1" dirty="0">
                <a:solidFill>
                  <a:srgbClr val="FFFF00"/>
                </a:solidFill>
                <a:latin typeface="BNazanin"/>
                <a:cs typeface="B Nazanin" panose="00000400000000000000" pitchFamily="2" charset="-78"/>
              </a:rPr>
              <a:t>هوستون، مكزيكوسيتي، ماراكايبو و اخيرا تهران</a:t>
            </a:r>
            <a:r>
              <a:rPr lang="en-US" sz="2400" b="1" dirty="0">
                <a:solidFill>
                  <a:srgbClr val="000000"/>
                </a:solidFill>
                <a:latin typeface="BNazanin"/>
                <a:cs typeface="B Nazanin" panose="00000400000000000000" pitchFamily="2" charset="-78"/>
              </a:rPr>
              <a:t>.</a:t>
            </a:r>
            <a:endParaRPr lang="en-US" sz="2400" dirty="0"/>
          </a:p>
        </p:txBody>
      </p:sp>
    </p:spTree>
    <p:extLst>
      <p:ext uri="{BB962C8B-B14F-4D97-AF65-F5344CB8AC3E}">
        <p14:creationId xmlns:p14="http://schemas.microsoft.com/office/powerpoint/2010/main" val="41317789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9290" y="229578"/>
            <a:ext cx="12045043" cy="954107"/>
          </a:xfrm>
          <a:prstGeom prst="rect">
            <a:avLst/>
          </a:prstGeom>
        </p:spPr>
        <p:txBody>
          <a:bodyPr wrap="square">
            <a:spAutoFit/>
          </a:bodyPr>
          <a:lstStyle/>
          <a:p>
            <a:pPr algn="ctr"/>
            <a:r>
              <a:rPr lang="en-US" sz="2800" b="1" dirty="0">
                <a:solidFill>
                  <a:schemeClr val="bg1"/>
                </a:solidFill>
                <a:latin typeface="Times New Roman" panose="02020603050405020304" pitchFamily="18" charset="0"/>
                <a:cs typeface="Times New Roman" panose="02020603050405020304" pitchFamily="18" charset="0"/>
              </a:rPr>
              <a:t>Advanced interpretation of</a:t>
            </a:r>
            <a:r>
              <a:rPr lang="en-US" sz="2800" b="1" dirty="0">
                <a:solidFill>
                  <a:srgbClr val="C00000"/>
                </a:solidFill>
                <a:latin typeface="Times New Roman" panose="02020603050405020304" pitchFamily="18" charset="0"/>
                <a:cs typeface="Times New Roman" panose="02020603050405020304" pitchFamily="18" charset="0"/>
              </a:rPr>
              <a:t> subsidence in Murcia (SE Spain) </a:t>
            </a:r>
            <a:r>
              <a:rPr lang="en-US" sz="2800" b="1" dirty="0" smtClean="0">
                <a:solidFill>
                  <a:srgbClr val="C00000"/>
                </a:solidFill>
                <a:latin typeface="Times New Roman" panose="02020603050405020304" pitchFamily="18" charset="0"/>
                <a:cs typeface="Times New Roman" panose="02020603050405020304" pitchFamily="18" charset="0"/>
              </a:rPr>
              <a:t>using A-D </a:t>
            </a:r>
            <a:r>
              <a:rPr lang="en-US" sz="2800" b="1" dirty="0" err="1" smtClean="0">
                <a:solidFill>
                  <a:srgbClr val="C00000"/>
                </a:solidFill>
                <a:latin typeface="Times New Roman" panose="02020603050405020304" pitchFamily="18" charset="0"/>
                <a:cs typeface="Times New Roman" panose="02020603050405020304" pitchFamily="18" charset="0"/>
              </a:rPr>
              <a:t>InSAR</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a:solidFill>
                  <a:srgbClr val="C00000"/>
                </a:solidFill>
                <a:latin typeface="Times New Roman" panose="02020603050405020304" pitchFamily="18" charset="0"/>
                <a:cs typeface="Times New Roman" panose="02020603050405020304" pitchFamily="18" charset="0"/>
              </a:rPr>
              <a:t>data</a:t>
            </a:r>
          </a:p>
        </p:txBody>
      </p:sp>
      <p:sp>
        <p:nvSpPr>
          <p:cNvPr id="6" name="Rectangle 5"/>
          <p:cNvSpPr/>
          <p:nvPr/>
        </p:nvSpPr>
        <p:spPr>
          <a:xfrm>
            <a:off x="289681" y="1246411"/>
            <a:ext cx="11566072" cy="5262979"/>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In this case </a:t>
            </a:r>
            <a:r>
              <a:rPr lang="en-US" sz="2400" b="1" dirty="0">
                <a:solidFill>
                  <a:srgbClr val="FFFF00"/>
                </a:solidFill>
                <a:latin typeface="Times New Roman" panose="02020603050405020304" pitchFamily="18" charset="0"/>
                <a:cs typeface="Times New Roman" panose="02020603050405020304" pitchFamily="18" charset="0"/>
              </a:rPr>
              <a:t>subsidence</a:t>
            </a:r>
            <a:r>
              <a:rPr lang="en-US" sz="2000" b="1" dirty="0">
                <a:solidFill>
                  <a:schemeClr val="bg1"/>
                </a:solidFill>
                <a:latin typeface="Times New Roman" panose="02020603050405020304" pitchFamily="18" charset="0"/>
                <a:cs typeface="Times New Roman" panose="02020603050405020304" pitchFamily="18" charset="0"/>
              </a:rPr>
              <a:t> due to aquifer system consolidation induced by </a:t>
            </a:r>
            <a:r>
              <a:rPr lang="en-US" sz="2400" b="1" dirty="0">
                <a:solidFill>
                  <a:srgbClr val="FFFF00"/>
                </a:solidFill>
                <a:latin typeface="Times New Roman" panose="02020603050405020304" pitchFamily="18" charset="0"/>
                <a:cs typeface="Times New Roman" panose="02020603050405020304" pitchFamily="18" charset="0"/>
              </a:rPr>
              <a:t>ground water </a:t>
            </a:r>
            <a:r>
              <a:rPr lang="en-US" sz="2000" b="1" dirty="0">
                <a:solidFill>
                  <a:schemeClr val="bg1"/>
                </a:solidFill>
                <a:latin typeface="Times New Roman" panose="02020603050405020304" pitchFamily="18" charset="0"/>
                <a:cs typeface="Times New Roman" panose="02020603050405020304" pitchFamily="18" charset="0"/>
              </a:rPr>
              <a:t>over exploitation is investigated. </a:t>
            </a:r>
          </a:p>
          <a:p>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It </a:t>
            </a:r>
            <a:r>
              <a:rPr lang="en-US" sz="2000" b="1" dirty="0">
                <a:solidFill>
                  <a:schemeClr val="bg1"/>
                </a:solidFill>
                <a:latin typeface="Times New Roman" panose="02020603050405020304" pitchFamily="18" charset="0"/>
                <a:cs typeface="Times New Roman" panose="02020603050405020304" pitchFamily="18" charset="0"/>
              </a:rPr>
              <a:t>is estimated that there are over </a:t>
            </a:r>
            <a:r>
              <a:rPr lang="en-US" sz="2400" b="1" dirty="0">
                <a:solidFill>
                  <a:srgbClr val="FFFF00"/>
                </a:solidFill>
                <a:latin typeface="Times New Roman" panose="02020603050405020304" pitchFamily="18" charset="0"/>
                <a:cs typeface="Times New Roman" panose="02020603050405020304" pitchFamily="18" charset="0"/>
              </a:rPr>
              <a:t>150 cities </a:t>
            </a:r>
            <a:r>
              <a:rPr lang="en-US" sz="2000" b="1" dirty="0">
                <a:solidFill>
                  <a:schemeClr val="bg1"/>
                </a:solidFill>
                <a:latin typeface="Times New Roman" panose="02020603050405020304" pitchFamily="18" charset="0"/>
                <a:cs typeface="Times New Roman" panose="02020603050405020304" pitchFamily="18" charset="0"/>
              </a:rPr>
              <a:t>in the world with serious problems of subsidence due to excessive </a:t>
            </a:r>
            <a:r>
              <a:rPr lang="en-US" sz="2400" b="1" dirty="0">
                <a:solidFill>
                  <a:srgbClr val="FFFF00"/>
                </a:solidFill>
                <a:latin typeface="Times New Roman" panose="02020603050405020304" pitchFamily="18" charset="0"/>
                <a:cs typeface="Times New Roman" panose="02020603050405020304" pitchFamily="18" charset="0"/>
              </a:rPr>
              <a:t>groundwater</a:t>
            </a:r>
            <a:r>
              <a:rPr lang="en-US" sz="2000" b="1" dirty="0">
                <a:solidFill>
                  <a:schemeClr val="bg1"/>
                </a:solidFill>
                <a:latin typeface="Times New Roman" panose="02020603050405020304" pitchFamily="18" charset="0"/>
                <a:cs typeface="Times New Roman" panose="02020603050405020304" pitchFamily="18" charset="0"/>
              </a:rPr>
              <a:t> withdrawal.</a:t>
            </a:r>
          </a:p>
          <a:p>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For </a:t>
            </a:r>
            <a:r>
              <a:rPr lang="en-US" sz="2000" b="1" dirty="0">
                <a:solidFill>
                  <a:schemeClr val="bg1"/>
                </a:solidFill>
                <a:latin typeface="Times New Roman" panose="02020603050405020304" pitchFamily="18" charset="0"/>
                <a:cs typeface="Times New Roman" panose="02020603050405020304" pitchFamily="18" charset="0"/>
              </a:rPr>
              <a:t>instance, well-known examples of subsidence include the </a:t>
            </a:r>
            <a:r>
              <a:rPr lang="en-US" sz="2400" b="1" dirty="0">
                <a:solidFill>
                  <a:srgbClr val="FFFF00"/>
                </a:solidFill>
                <a:latin typeface="Times New Roman" panose="02020603050405020304" pitchFamily="18" charset="0"/>
                <a:cs typeface="Times New Roman" panose="02020603050405020304" pitchFamily="18" charset="0"/>
              </a:rPr>
              <a:t>Po Valley (Italy)</a:t>
            </a:r>
            <a:r>
              <a:rPr lang="en-US" sz="2400" b="1" dirty="0">
                <a:solidFill>
                  <a:schemeClr val="bg1"/>
                </a:solidFill>
                <a:latin typeface="Times New Roman" panose="02020603050405020304" pitchFamily="18" charset="0"/>
                <a:cs typeface="Times New Roman" panose="02020603050405020304" pitchFamily="18" charset="0"/>
              </a:rPr>
              <a:t>,</a:t>
            </a:r>
            <a:r>
              <a:rPr lang="en-US" sz="2400" b="1" dirty="0">
                <a:solidFill>
                  <a:srgbClr val="FFFF00"/>
                </a:solidFill>
                <a:latin typeface="Times New Roman" panose="02020603050405020304" pitchFamily="18" charset="0"/>
                <a:cs typeface="Times New Roman" panose="02020603050405020304" pitchFamily="18" charset="0"/>
              </a:rPr>
              <a:t> Mexico DC</a:t>
            </a:r>
            <a:r>
              <a:rPr lang="en-US" sz="2000" b="1" dirty="0">
                <a:solidFill>
                  <a:schemeClr val="bg1"/>
                </a:solidFill>
                <a:latin typeface="Times New Roman" panose="02020603050405020304" pitchFamily="18" charset="0"/>
                <a:cs typeface="Times New Roman" panose="02020603050405020304" pitchFamily="18" charset="0"/>
              </a:rPr>
              <a:t>, </a:t>
            </a:r>
            <a:r>
              <a:rPr lang="en-US" sz="2400" b="1" dirty="0">
                <a:solidFill>
                  <a:srgbClr val="FFFF00"/>
                </a:solidFill>
                <a:latin typeface="Times New Roman" panose="02020603050405020304" pitchFamily="18" charset="0"/>
                <a:cs typeface="Times New Roman" panose="02020603050405020304" pitchFamily="18" charset="0"/>
              </a:rPr>
              <a:t>Antelope</a:t>
            </a:r>
            <a:r>
              <a:rPr lang="en-US" sz="2000" b="1" dirty="0">
                <a:solidFill>
                  <a:schemeClr val="bg1"/>
                </a:solidFill>
                <a:latin typeface="Times New Roman" panose="02020603050405020304" pitchFamily="18" charset="0"/>
                <a:cs typeface="Times New Roman" panose="02020603050405020304" pitchFamily="18" charset="0"/>
              </a:rPr>
              <a:t>, </a:t>
            </a:r>
            <a:r>
              <a:rPr lang="en-US" sz="2400" b="1" dirty="0">
                <a:solidFill>
                  <a:srgbClr val="FFFF00"/>
                </a:solidFill>
                <a:latin typeface="Times New Roman" panose="02020603050405020304" pitchFamily="18" charset="0"/>
                <a:cs typeface="Times New Roman" panose="02020603050405020304" pitchFamily="18" charset="0"/>
              </a:rPr>
              <a:t>Santa Clara </a:t>
            </a:r>
            <a:r>
              <a:rPr lang="en-US" sz="2000" b="1" dirty="0">
                <a:solidFill>
                  <a:schemeClr val="bg1"/>
                </a:solidFill>
                <a:latin typeface="Times New Roman" panose="02020603050405020304" pitchFamily="18" charset="0"/>
                <a:cs typeface="Times New Roman" panose="02020603050405020304" pitchFamily="18" charset="0"/>
              </a:rPr>
              <a:t>and </a:t>
            </a:r>
            <a:r>
              <a:rPr lang="en-US" sz="2400" b="1" dirty="0">
                <a:solidFill>
                  <a:srgbClr val="FFFF00"/>
                </a:solidFill>
                <a:latin typeface="Times New Roman" panose="02020603050405020304" pitchFamily="18" charset="0"/>
                <a:cs typeface="Times New Roman" panose="02020603050405020304" pitchFamily="18" charset="0"/>
              </a:rPr>
              <a:t>San Joaquin Valleys (USA)</a:t>
            </a:r>
            <a:r>
              <a:rPr lang="en-US" sz="2400" b="1" dirty="0">
                <a:solidFill>
                  <a:schemeClr val="bg1"/>
                </a:solidFill>
                <a:latin typeface="Times New Roman" panose="02020603050405020304" pitchFamily="18" charset="0"/>
                <a:cs typeface="Times New Roman" panose="02020603050405020304" pitchFamily="18" charset="0"/>
              </a:rPr>
              <a:t>,</a:t>
            </a:r>
            <a:r>
              <a:rPr lang="en-US" sz="2400" b="1" dirty="0">
                <a:solidFill>
                  <a:srgbClr val="FFFF00"/>
                </a:solidFill>
                <a:latin typeface="Times New Roman" panose="02020603050405020304" pitchFamily="18" charset="0"/>
                <a:cs typeface="Times New Roman" panose="02020603050405020304" pitchFamily="18" charset="0"/>
              </a:rPr>
              <a:t> Bangkok (Thailand) </a:t>
            </a:r>
            <a:r>
              <a:rPr lang="en-US" sz="2000" b="1" dirty="0">
                <a:solidFill>
                  <a:schemeClr val="bg1"/>
                </a:solidFill>
                <a:latin typeface="Times New Roman" panose="02020603050405020304" pitchFamily="18" charset="0"/>
                <a:cs typeface="Times New Roman" panose="02020603050405020304" pitchFamily="18" charset="0"/>
              </a:rPr>
              <a:t>and many other areas in the world. </a:t>
            </a:r>
          </a:p>
          <a:p>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400" b="1" dirty="0" smtClean="0">
                <a:solidFill>
                  <a:srgbClr val="FFFF00"/>
                </a:solidFill>
                <a:latin typeface="Times New Roman" panose="02020603050405020304" pitchFamily="18" charset="0"/>
                <a:cs typeface="Times New Roman" panose="02020603050405020304" pitchFamily="18" charset="0"/>
              </a:rPr>
              <a:t>Subsidence</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a:solidFill>
                  <a:schemeClr val="bg1"/>
                </a:solidFill>
                <a:latin typeface="Times New Roman" panose="02020603050405020304" pitchFamily="18" charset="0"/>
                <a:cs typeface="Times New Roman" panose="02020603050405020304" pitchFamily="18" charset="0"/>
              </a:rPr>
              <a:t>has occurred in the </a:t>
            </a:r>
            <a:r>
              <a:rPr lang="en-US" sz="2400" b="1" dirty="0">
                <a:solidFill>
                  <a:srgbClr val="FFFF00"/>
                </a:solidFill>
                <a:latin typeface="Times New Roman" panose="02020603050405020304" pitchFamily="18" charset="0"/>
                <a:cs typeface="Times New Roman" panose="02020603050405020304" pitchFamily="18" charset="0"/>
              </a:rPr>
              <a:t>metropolitan area of Murcia City (SE Spain) </a:t>
            </a:r>
            <a:r>
              <a:rPr lang="en-US" sz="2000" b="1" dirty="0">
                <a:solidFill>
                  <a:schemeClr val="bg1"/>
                </a:solidFill>
                <a:latin typeface="Times New Roman" panose="02020603050405020304" pitchFamily="18" charset="0"/>
                <a:cs typeface="Times New Roman" panose="02020603050405020304" pitchFamily="18" charset="0"/>
              </a:rPr>
              <a:t>as a result of excessive pumping of </a:t>
            </a:r>
            <a:r>
              <a:rPr lang="en-US" sz="2400" b="1" dirty="0">
                <a:solidFill>
                  <a:srgbClr val="FFFF00"/>
                </a:solidFill>
                <a:latin typeface="Times New Roman" panose="02020603050405020304" pitchFamily="18" charset="0"/>
                <a:cs typeface="Times New Roman" panose="02020603050405020304" pitchFamily="18" charset="0"/>
              </a:rPr>
              <a:t>groundwater</a:t>
            </a:r>
            <a:r>
              <a:rPr lang="en-US" sz="2000" b="1" dirty="0">
                <a:solidFill>
                  <a:schemeClr val="bg1"/>
                </a:solidFill>
                <a:latin typeface="Times New Roman" panose="02020603050405020304" pitchFamily="18" charset="0"/>
                <a:cs typeface="Times New Roman" panose="02020603050405020304" pitchFamily="18" charset="0"/>
              </a:rPr>
              <a:t>. </a:t>
            </a:r>
          </a:p>
          <a:p>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documented </a:t>
            </a:r>
            <a:r>
              <a:rPr lang="en-US" sz="2400" b="1" dirty="0">
                <a:solidFill>
                  <a:srgbClr val="FFFF00"/>
                </a:solidFill>
                <a:latin typeface="Times New Roman" panose="02020603050405020304" pitchFamily="18" charset="0"/>
                <a:cs typeface="Times New Roman" panose="02020603050405020304" pitchFamily="18" charset="0"/>
              </a:rPr>
              <a:t>damages</a:t>
            </a:r>
            <a:r>
              <a:rPr lang="en-US" sz="2000" b="1" dirty="0">
                <a:solidFill>
                  <a:schemeClr val="bg1"/>
                </a:solidFill>
                <a:latin typeface="Times New Roman" panose="02020603050405020304" pitchFamily="18" charset="0"/>
                <a:cs typeface="Times New Roman" panose="02020603050405020304" pitchFamily="18" charset="0"/>
              </a:rPr>
              <a:t> in </a:t>
            </a:r>
            <a:r>
              <a:rPr lang="en-US" sz="2400" b="1" dirty="0">
                <a:solidFill>
                  <a:srgbClr val="FFFF00"/>
                </a:solidFill>
                <a:latin typeface="Times New Roman" panose="02020603050405020304" pitchFamily="18" charset="0"/>
                <a:cs typeface="Times New Roman" panose="02020603050405020304" pitchFamily="18" charset="0"/>
              </a:rPr>
              <a:t>buildings</a:t>
            </a:r>
            <a:r>
              <a:rPr lang="en-US" sz="2000" b="1" dirty="0">
                <a:solidFill>
                  <a:schemeClr val="bg1"/>
                </a:solidFill>
                <a:latin typeface="Times New Roman" panose="02020603050405020304" pitchFamily="18" charset="0"/>
                <a:cs typeface="Times New Roman" panose="02020603050405020304" pitchFamily="18" charset="0"/>
              </a:rPr>
              <a:t> and other </a:t>
            </a:r>
            <a:r>
              <a:rPr lang="en-US" sz="2400" b="1" dirty="0">
                <a:solidFill>
                  <a:srgbClr val="FFFF00"/>
                </a:solidFill>
                <a:latin typeface="Times New Roman" panose="02020603050405020304" pitchFamily="18" charset="0"/>
                <a:cs typeface="Times New Roman" panose="02020603050405020304" pitchFamily="18" charset="0"/>
              </a:rPr>
              <a:t>structures</a:t>
            </a:r>
            <a:r>
              <a:rPr lang="en-US" sz="2000" b="1" dirty="0">
                <a:solidFill>
                  <a:schemeClr val="bg1"/>
                </a:solidFill>
                <a:latin typeface="Times New Roman" panose="02020603050405020304" pitchFamily="18" charset="0"/>
                <a:cs typeface="Times New Roman" panose="02020603050405020304" pitchFamily="18" charset="0"/>
              </a:rPr>
              <a:t> with an estimated cost of more than </a:t>
            </a:r>
            <a:r>
              <a:rPr lang="en-US" sz="2400" b="1" dirty="0">
                <a:solidFill>
                  <a:srgbClr val="FFFF00"/>
                </a:solidFill>
                <a:latin typeface="Times New Roman" panose="02020603050405020304" pitchFamily="18" charset="0"/>
                <a:cs typeface="Times New Roman" panose="02020603050405020304" pitchFamily="18" charset="0"/>
              </a:rPr>
              <a:t>50 million euros</a:t>
            </a:r>
            <a:r>
              <a:rPr lang="en-US" sz="2000" b="1" dirty="0">
                <a:solidFill>
                  <a:schemeClr val="bg1"/>
                </a:solidFill>
                <a:latin typeface="Times New Roman" panose="02020603050405020304" pitchFamily="18" charset="0"/>
                <a:cs typeface="Times New Roman" panose="02020603050405020304" pitchFamily="18" charset="0"/>
              </a:rPr>
              <a:t> that generated a significant social impact.</a:t>
            </a:r>
          </a:p>
        </p:txBody>
      </p:sp>
    </p:spTree>
    <p:extLst>
      <p:ext uri="{BB962C8B-B14F-4D97-AF65-F5344CB8AC3E}">
        <p14:creationId xmlns:p14="http://schemas.microsoft.com/office/powerpoint/2010/main" val="35854795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7700" y="317224"/>
            <a:ext cx="10934700" cy="3323987"/>
          </a:xfrm>
          <a:prstGeom prst="rect">
            <a:avLst/>
          </a:prstGeom>
        </p:spPr>
        <p:txBody>
          <a:bodyPr wrap="square">
            <a:spAutoFit/>
          </a:bodyPr>
          <a:lstStyle/>
          <a:p>
            <a:pPr>
              <a:lnSpc>
                <a:spcPct val="150000"/>
              </a:lnSpc>
            </a:pPr>
            <a:r>
              <a:rPr lang="en-US" sz="2400" b="1" dirty="0">
                <a:solidFill>
                  <a:srgbClr val="C00000"/>
                </a:solidFill>
                <a:latin typeface="Times New Roman" panose="02020603050405020304" pitchFamily="18" charset="0"/>
                <a:cs typeface="Times New Roman" panose="02020603050405020304" pitchFamily="18" charset="0"/>
              </a:rPr>
              <a:t>Interferometry with Synthetic Aperture Radar</a:t>
            </a: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a:t>
            </a:r>
            <a:r>
              <a:rPr lang="en-US" sz="2000" b="1" dirty="0" err="1" smtClean="0">
                <a:solidFill>
                  <a:schemeClr val="bg1"/>
                </a:solidFill>
                <a:latin typeface="Times New Roman" panose="02020603050405020304" pitchFamily="18" charset="0"/>
                <a:cs typeface="Times New Roman" panose="02020603050405020304" pitchFamily="18" charset="0"/>
              </a:rPr>
              <a:t>InSAR</a:t>
            </a:r>
            <a:r>
              <a:rPr lang="en-US" sz="2000" b="1" dirty="0">
                <a:solidFill>
                  <a:schemeClr val="bg1"/>
                </a:solidFill>
                <a:latin typeface="Times New Roman" panose="02020603050405020304" pitchFamily="18" charset="0"/>
                <a:cs typeface="Times New Roman" panose="02020603050405020304" pitchFamily="18" charset="0"/>
              </a:rPr>
              <a:t>) has become over the last decade an important </a:t>
            </a:r>
            <a:r>
              <a:rPr lang="en-US" sz="2400" b="1" dirty="0">
                <a:solidFill>
                  <a:srgbClr val="FFFF00"/>
                </a:solidFill>
                <a:latin typeface="Times New Roman" panose="02020603050405020304" pitchFamily="18" charset="0"/>
                <a:cs typeface="Times New Roman" panose="02020603050405020304" pitchFamily="18" charset="0"/>
              </a:rPr>
              <a:t>remote sensing </a:t>
            </a:r>
            <a:r>
              <a:rPr lang="en-US" sz="2000" b="1" dirty="0">
                <a:solidFill>
                  <a:schemeClr val="bg1"/>
                </a:solidFill>
                <a:latin typeface="Times New Roman" panose="02020603050405020304" pitchFamily="18" charset="0"/>
                <a:cs typeface="Times New Roman" panose="02020603050405020304" pitchFamily="18" charset="0"/>
              </a:rPr>
              <a:t>tool for the estimation of the temporal evolution of </a:t>
            </a:r>
            <a:r>
              <a:rPr lang="en-US" sz="2400" b="1" dirty="0">
                <a:solidFill>
                  <a:srgbClr val="FFFF00"/>
                </a:solidFill>
                <a:latin typeface="Times New Roman" panose="02020603050405020304" pitchFamily="18" charset="0"/>
                <a:cs typeface="Times New Roman" panose="02020603050405020304" pitchFamily="18" charset="0"/>
              </a:rPr>
              <a:t>ground surface displacements</a:t>
            </a:r>
            <a:r>
              <a:rPr lang="en-US" sz="2000" b="1" dirty="0">
                <a:solidFill>
                  <a:schemeClr val="bg1"/>
                </a:solidFill>
                <a:latin typeface="Times New Roman" panose="02020603050405020304" pitchFamily="18" charset="0"/>
                <a:cs typeface="Times New Roman" panose="02020603050405020304" pitchFamily="18" charset="0"/>
              </a:rPr>
              <a:t>. </a:t>
            </a:r>
          </a:p>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This </a:t>
            </a:r>
            <a:r>
              <a:rPr lang="en-US" sz="2400" b="1" dirty="0">
                <a:solidFill>
                  <a:srgbClr val="FFFF00"/>
                </a:solidFill>
                <a:latin typeface="Times New Roman" panose="02020603050405020304" pitchFamily="18" charset="0"/>
                <a:cs typeface="Times New Roman" panose="02020603050405020304" pitchFamily="18" charset="0"/>
              </a:rPr>
              <a:t>technique</a:t>
            </a:r>
            <a:r>
              <a:rPr lang="en-US" sz="2000" b="1" dirty="0">
                <a:solidFill>
                  <a:schemeClr val="bg1"/>
                </a:solidFill>
                <a:latin typeface="Times New Roman" panose="02020603050405020304" pitchFamily="18" charset="0"/>
                <a:cs typeface="Times New Roman" panose="02020603050405020304" pitchFamily="18" charset="0"/>
              </a:rPr>
              <a:t> is able to analyze wide areas </a:t>
            </a:r>
            <a:r>
              <a:rPr lang="en-US" sz="2400" b="1" dirty="0">
                <a:solidFill>
                  <a:srgbClr val="FFFF00"/>
                </a:solidFill>
                <a:latin typeface="Times New Roman" panose="02020603050405020304" pitchFamily="18" charset="0"/>
                <a:cs typeface="Times New Roman" panose="02020603050405020304" pitchFamily="18" charset="0"/>
              </a:rPr>
              <a:t>periodically</a:t>
            </a:r>
            <a:r>
              <a:rPr lang="en-US" sz="2000" b="1" dirty="0">
                <a:solidFill>
                  <a:schemeClr val="bg1"/>
                </a:solidFill>
                <a:latin typeface="Times New Roman" panose="02020603050405020304" pitchFamily="18" charset="0"/>
                <a:cs typeface="Times New Roman" panose="02020603050405020304" pitchFamily="18" charset="0"/>
              </a:rPr>
              <a:t> and at a </a:t>
            </a:r>
            <a:r>
              <a:rPr lang="en-US" sz="2400" b="1" dirty="0">
                <a:solidFill>
                  <a:srgbClr val="FFFF00"/>
                </a:solidFill>
                <a:latin typeface="Times New Roman" panose="02020603050405020304" pitchFamily="18" charset="0"/>
                <a:cs typeface="Times New Roman" panose="02020603050405020304" pitchFamily="18" charset="0"/>
              </a:rPr>
              <a:t>low cost</a:t>
            </a:r>
            <a:r>
              <a:rPr lang="en-US" sz="2000" b="1" dirty="0">
                <a:solidFill>
                  <a:schemeClr val="bg1"/>
                </a:solidFill>
                <a:latin typeface="Times New Roman" panose="02020603050405020304" pitchFamily="18" charset="0"/>
                <a:cs typeface="Times New Roman" panose="02020603050405020304" pitchFamily="18" charset="0"/>
              </a:rPr>
              <a:t>, monitoring deformation of the ground surface at </a:t>
            </a:r>
            <a:r>
              <a:rPr lang="en-US" sz="2400" b="1" dirty="0" err="1">
                <a:solidFill>
                  <a:srgbClr val="FFFF00"/>
                </a:solidFill>
                <a:latin typeface="Times New Roman" panose="02020603050405020304" pitchFamily="18" charset="0"/>
                <a:cs typeface="Times New Roman" panose="02020603050405020304" pitchFamily="18" charset="0"/>
              </a:rPr>
              <a:t>millimetre</a:t>
            </a:r>
            <a:r>
              <a:rPr lang="en-US" sz="2000" b="1" dirty="0">
                <a:solidFill>
                  <a:schemeClr val="bg1"/>
                </a:solidFill>
                <a:latin typeface="Times New Roman" panose="02020603050405020304" pitchFamily="18" charset="0"/>
                <a:cs typeface="Times New Roman" panose="02020603050405020304" pitchFamily="18" charset="0"/>
              </a:rPr>
              <a:t> level.</a:t>
            </a:r>
          </a:p>
        </p:txBody>
      </p:sp>
      <p:sp>
        <p:nvSpPr>
          <p:cNvPr id="5" name="Rectangle 4"/>
          <p:cNvSpPr/>
          <p:nvPr/>
        </p:nvSpPr>
        <p:spPr>
          <a:xfrm>
            <a:off x="647700" y="4023846"/>
            <a:ext cx="10814957" cy="2215991"/>
          </a:xfrm>
          <a:prstGeom prst="rect">
            <a:avLst/>
          </a:prstGeom>
        </p:spPr>
        <p:txBody>
          <a:bodyPr wrap="square">
            <a:spAutoFit/>
          </a:bodyPr>
          <a:lstStyle/>
          <a:p>
            <a:pPr>
              <a:lnSpc>
                <a:spcPct val="150000"/>
              </a:lnSpc>
            </a:pPr>
            <a:r>
              <a:rPr lang="en-US" sz="2400" b="1" dirty="0">
                <a:solidFill>
                  <a:srgbClr val="C00000"/>
                </a:solidFill>
                <a:latin typeface="Times New Roman" panose="02020603050405020304" pitchFamily="18" charset="0"/>
                <a:cs typeface="Times New Roman" panose="02020603050405020304" pitchFamily="18" charset="0"/>
              </a:rPr>
              <a:t>Description of the study area</a:t>
            </a: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This </a:t>
            </a:r>
            <a:r>
              <a:rPr lang="en-US" sz="2000" b="1" dirty="0">
                <a:solidFill>
                  <a:schemeClr val="bg1"/>
                </a:solidFill>
                <a:latin typeface="Times New Roman" panose="02020603050405020304" pitchFamily="18" charset="0"/>
                <a:cs typeface="Times New Roman" panose="02020603050405020304" pitchFamily="18" charset="0"/>
              </a:rPr>
              <a:t>work is focused on a section of the </a:t>
            </a:r>
            <a:r>
              <a:rPr lang="en-US" sz="2400" b="1" dirty="0">
                <a:solidFill>
                  <a:srgbClr val="FFFF00"/>
                </a:solidFill>
                <a:latin typeface="Times New Roman" panose="02020603050405020304" pitchFamily="18" charset="0"/>
                <a:cs typeface="Times New Roman" panose="02020603050405020304" pitchFamily="18" charset="0"/>
              </a:rPr>
              <a:t>Segura River Valley (SE Spain) </a:t>
            </a:r>
            <a:r>
              <a:rPr lang="en-US" sz="2000" b="1" dirty="0">
                <a:solidFill>
                  <a:schemeClr val="bg1"/>
                </a:solidFill>
                <a:latin typeface="Times New Roman" panose="02020603050405020304" pitchFamily="18" charset="0"/>
                <a:cs typeface="Times New Roman" panose="02020603050405020304" pitchFamily="18" charset="0"/>
              </a:rPr>
              <a:t>that corresponds to the metropolitan area of the </a:t>
            </a:r>
            <a:r>
              <a:rPr lang="en-US" sz="2400" b="1" dirty="0">
                <a:solidFill>
                  <a:srgbClr val="FFFF00"/>
                </a:solidFill>
                <a:latin typeface="Times New Roman" panose="02020603050405020304" pitchFamily="18" charset="0"/>
                <a:cs typeface="Times New Roman" panose="02020603050405020304" pitchFamily="18" charset="0"/>
              </a:rPr>
              <a:t>city of Murcia</a:t>
            </a:r>
            <a:r>
              <a:rPr lang="en-US" sz="2000" b="1"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361732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61958" y="6316255"/>
            <a:ext cx="7728857" cy="400110"/>
          </a:xfrm>
          <a:prstGeom prst="rect">
            <a:avLst/>
          </a:prstGeom>
        </p:spPr>
        <p:txBody>
          <a:bodyPr wrap="square">
            <a:spAutoFit/>
          </a:bodyPr>
          <a:lstStyle/>
          <a:p>
            <a:r>
              <a:rPr lang="en-US" b="1" dirty="0">
                <a:solidFill>
                  <a:schemeClr val="bg1"/>
                </a:solidFill>
                <a:latin typeface="Times New Roman" panose="02020603050405020304" pitchFamily="18" charset="0"/>
                <a:cs typeface="Times New Roman" panose="02020603050405020304" pitchFamily="18" charset="0"/>
              </a:rPr>
              <a:t>Situation and </a:t>
            </a:r>
            <a:r>
              <a:rPr lang="en-US" sz="2000" b="1" dirty="0">
                <a:solidFill>
                  <a:srgbClr val="FFFF00"/>
                </a:solidFill>
                <a:latin typeface="Times New Roman" panose="02020603050405020304" pitchFamily="18" charset="0"/>
                <a:cs typeface="Times New Roman" panose="02020603050405020304" pitchFamily="18" charset="0"/>
              </a:rPr>
              <a:t>geology</a:t>
            </a:r>
            <a:r>
              <a:rPr lang="en-US" b="1" dirty="0">
                <a:solidFill>
                  <a:schemeClr val="bg1"/>
                </a:solidFill>
                <a:latin typeface="Times New Roman" panose="02020603050405020304" pitchFamily="18" charset="0"/>
                <a:cs typeface="Times New Roman" panose="02020603050405020304" pitchFamily="18" charset="0"/>
              </a:rPr>
              <a:t> of the Vega Media of the Segura River</a:t>
            </a:r>
          </a:p>
        </p:txBody>
      </p:sp>
      <p:pic>
        <p:nvPicPr>
          <p:cNvPr id="5" name="Picture 4"/>
          <p:cNvPicPr>
            <a:picLocks noChangeAspect="1"/>
          </p:cNvPicPr>
          <p:nvPr/>
        </p:nvPicPr>
        <p:blipFill>
          <a:blip r:embed="rId3"/>
          <a:stretch>
            <a:fillRect/>
          </a:stretch>
        </p:blipFill>
        <p:spPr>
          <a:xfrm>
            <a:off x="9110072" y="261257"/>
            <a:ext cx="2962183" cy="2119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0" y="-1"/>
            <a:ext cx="5861958" cy="47621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5"/>
          <a:stretch>
            <a:fillRect/>
          </a:stretch>
        </p:blipFill>
        <p:spPr>
          <a:xfrm>
            <a:off x="0" y="4762141"/>
            <a:ext cx="5861958" cy="2095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6"/>
          <a:stretch>
            <a:fillRect/>
          </a:stretch>
        </p:blipFill>
        <p:spPr>
          <a:xfrm>
            <a:off x="5924853" y="2809695"/>
            <a:ext cx="6199415" cy="3000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5924853" y="288813"/>
            <a:ext cx="3216729" cy="1292662"/>
          </a:xfrm>
          <a:prstGeom prst="rect">
            <a:avLst/>
          </a:prstGeom>
        </p:spPr>
        <p:txBody>
          <a:bodyPr wrap="square">
            <a:spAutoFit/>
          </a:bodyPr>
          <a:lstStyle/>
          <a:p>
            <a:r>
              <a:rPr lang="en-US" b="1" dirty="0">
                <a:solidFill>
                  <a:schemeClr val="bg1"/>
                </a:solidFill>
                <a:latin typeface="Times New Roman" panose="02020603050405020304" pitchFamily="18" charset="0"/>
                <a:cs typeface="Times New Roman" panose="02020603050405020304" pitchFamily="18" charset="0"/>
              </a:rPr>
              <a:t>From a </a:t>
            </a:r>
            <a:r>
              <a:rPr lang="en-US" sz="2000" b="1" dirty="0">
                <a:solidFill>
                  <a:srgbClr val="FFFF00"/>
                </a:solidFill>
                <a:latin typeface="Times New Roman" panose="02020603050405020304" pitchFamily="18" charset="0"/>
                <a:cs typeface="Times New Roman" panose="02020603050405020304" pitchFamily="18" charset="0"/>
              </a:rPr>
              <a:t>geological</a:t>
            </a:r>
            <a:r>
              <a:rPr lang="en-US" b="1" dirty="0">
                <a:solidFill>
                  <a:schemeClr val="bg1"/>
                </a:solidFill>
                <a:latin typeface="Times New Roman" panose="02020603050405020304" pitchFamily="18" charset="0"/>
                <a:cs typeface="Times New Roman" panose="02020603050405020304" pitchFamily="18" charset="0"/>
              </a:rPr>
              <a:t> point of view the study area is located in the </a:t>
            </a:r>
            <a:r>
              <a:rPr lang="en-US" sz="2000" b="1" dirty="0">
                <a:solidFill>
                  <a:srgbClr val="FFFF00"/>
                </a:solidFill>
                <a:latin typeface="Times New Roman" panose="02020603050405020304" pitchFamily="18" charset="0"/>
                <a:cs typeface="Times New Roman" panose="02020603050405020304" pitchFamily="18" charset="0"/>
              </a:rPr>
              <a:t>oriental</a:t>
            </a:r>
            <a:r>
              <a:rPr lang="en-US" b="1" dirty="0">
                <a:solidFill>
                  <a:schemeClr val="bg1"/>
                </a:solidFill>
                <a:latin typeface="Times New Roman" panose="02020603050405020304" pitchFamily="18" charset="0"/>
                <a:cs typeface="Times New Roman" panose="02020603050405020304" pitchFamily="18" charset="0"/>
              </a:rPr>
              <a:t> sector of the </a:t>
            </a:r>
            <a:r>
              <a:rPr lang="en-US" sz="2000" b="1" dirty="0" err="1">
                <a:solidFill>
                  <a:srgbClr val="FFFF00"/>
                </a:solidFill>
                <a:latin typeface="Times New Roman" panose="02020603050405020304" pitchFamily="18" charset="0"/>
                <a:cs typeface="Times New Roman" panose="02020603050405020304" pitchFamily="18" charset="0"/>
              </a:rPr>
              <a:t>Betic</a:t>
            </a:r>
            <a:r>
              <a:rPr lang="en-US" sz="2000" b="1" dirty="0">
                <a:solidFill>
                  <a:srgbClr val="FFFF00"/>
                </a:solidFill>
                <a:latin typeface="Times New Roman" panose="02020603050405020304" pitchFamily="18" charset="0"/>
                <a:cs typeface="Times New Roman" panose="02020603050405020304" pitchFamily="18" charset="0"/>
              </a:rPr>
              <a:t> Cordillera</a:t>
            </a:r>
            <a:r>
              <a:rPr lang="en-US" b="1"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216258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414" y="287866"/>
            <a:ext cx="11478986" cy="5539978"/>
          </a:xfrm>
          <a:prstGeom prst="rect">
            <a:avLst/>
          </a:prstGeom>
        </p:spPr>
        <p:txBody>
          <a:bodyPr wrap="square">
            <a:spAutoFit/>
          </a:bodyPr>
          <a:lstStyle/>
          <a:p>
            <a:pP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Data processing and results</a:t>
            </a:r>
          </a:p>
          <a:p>
            <a:pPr>
              <a:lnSpc>
                <a:spcPct val="150000"/>
              </a:lnSpc>
            </a:pPr>
            <a:endParaRPr lang="fa-IR"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The </a:t>
            </a:r>
            <a:r>
              <a:rPr lang="en-US" sz="2000" b="1" dirty="0">
                <a:solidFill>
                  <a:schemeClr val="bg1"/>
                </a:solidFill>
                <a:latin typeface="Times New Roman" panose="02020603050405020304" pitchFamily="18" charset="0"/>
                <a:cs typeface="Times New Roman" panose="02020603050405020304" pitchFamily="18" charset="0"/>
              </a:rPr>
              <a:t>SPN algorithm has been applied to images acquired by the </a:t>
            </a:r>
            <a:r>
              <a:rPr lang="en-US" sz="2400" b="1" dirty="0">
                <a:solidFill>
                  <a:srgbClr val="FFFF00"/>
                </a:solidFill>
                <a:latin typeface="Times New Roman" panose="02020603050405020304" pitchFamily="18" charset="0"/>
                <a:cs typeface="Times New Roman" panose="02020603050405020304" pitchFamily="18" charset="0"/>
              </a:rPr>
              <a:t>European Space Agency (ESA) </a:t>
            </a:r>
            <a:r>
              <a:rPr lang="en-US" sz="2000" b="1" dirty="0">
                <a:solidFill>
                  <a:schemeClr val="bg1"/>
                </a:solidFill>
                <a:latin typeface="Times New Roman" panose="02020603050405020304" pitchFamily="18" charset="0"/>
                <a:cs typeface="Times New Roman" panose="02020603050405020304" pitchFamily="18" charset="0"/>
              </a:rPr>
              <a:t>ERS-1/2 and </a:t>
            </a:r>
            <a:r>
              <a:rPr lang="en-US" sz="2000" b="1" dirty="0" err="1">
                <a:solidFill>
                  <a:schemeClr val="bg1"/>
                </a:solidFill>
                <a:latin typeface="Times New Roman" panose="02020603050405020304" pitchFamily="18" charset="0"/>
                <a:cs typeface="Times New Roman" panose="02020603050405020304" pitchFamily="18" charset="0"/>
              </a:rPr>
              <a:t>Envisat</a:t>
            </a:r>
            <a:r>
              <a:rPr lang="en-US" sz="2000" b="1" dirty="0">
                <a:solidFill>
                  <a:schemeClr val="bg1"/>
                </a:solidFill>
                <a:latin typeface="Times New Roman" panose="02020603050405020304" pitchFamily="18" charset="0"/>
                <a:cs typeface="Times New Roman" panose="02020603050405020304" pitchFamily="18" charset="0"/>
              </a:rPr>
              <a:t> ASAR sensors covering two periods </a:t>
            </a:r>
            <a:r>
              <a:rPr lang="en-US" sz="2400" b="1" dirty="0">
                <a:solidFill>
                  <a:srgbClr val="FFFF00"/>
                </a:solidFill>
                <a:latin typeface="Times New Roman" panose="02020603050405020304" pitchFamily="18" charset="0"/>
                <a:cs typeface="Times New Roman" panose="02020603050405020304" pitchFamily="18" charset="0"/>
              </a:rPr>
              <a:t>July 1995–December 2005 and January 2004–December 2008. </a:t>
            </a:r>
          </a:p>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A similar crop of about </a:t>
            </a:r>
            <a:r>
              <a:rPr lang="en-US" sz="2400" b="1" dirty="0">
                <a:solidFill>
                  <a:srgbClr val="FFFF00"/>
                </a:solidFill>
                <a:latin typeface="Times New Roman" panose="02020603050405020304" pitchFamily="18" charset="0"/>
                <a:cs typeface="Times New Roman" panose="02020603050405020304" pitchFamily="18" charset="0"/>
              </a:rPr>
              <a:t>20 km × 8 km </a:t>
            </a:r>
            <a:r>
              <a:rPr lang="en-US" sz="2000" b="1" dirty="0">
                <a:solidFill>
                  <a:schemeClr val="bg1"/>
                </a:solidFill>
                <a:latin typeface="Times New Roman" panose="02020603050405020304" pitchFamily="18" charset="0"/>
                <a:cs typeface="Times New Roman" panose="02020603050405020304" pitchFamily="18" charset="0"/>
              </a:rPr>
              <a:t>was selected from the </a:t>
            </a:r>
            <a:r>
              <a:rPr lang="en-US" sz="2400" b="1" dirty="0">
                <a:solidFill>
                  <a:srgbClr val="FFFF00"/>
                </a:solidFill>
                <a:latin typeface="Times New Roman" panose="02020603050405020304" pitchFamily="18" charset="0"/>
                <a:cs typeface="Times New Roman" panose="02020603050405020304" pitchFamily="18" charset="0"/>
              </a:rPr>
              <a:t>100 km × 100 </a:t>
            </a:r>
            <a:r>
              <a:rPr lang="en-US" sz="2400" b="1" dirty="0" smtClean="0">
                <a:solidFill>
                  <a:srgbClr val="FFFF00"/>
                </a:solidFill>
                <a:latin typeface="Times New Roman" panose="02020603050405020304" pitchFamily="18" charset="0"/>
                <a:cs typeface="Times New Roman" panose="02020603050405020304" pitchFamily="18" charset="0"/>
              </a:rPr>
              <a:t>km </a:t>
            </a:r>
            <a:r>
              <a:rPr lang="en-US" sz="2000" b="1" dirty="0" smtClean="0">
                <a:solidFill>
                  <a:schemeClr val="bg1"/>
                </a:solidFill>
                <a:latin typeface="Times New Roman" panose="02020603050405020304" pitchFamily="18" charset="0"/>
                <a:cs typeface="Times New Roman" panose="02020603050405020304" pitchFamily="18" charset="0"/>
              </a:rPr>
              <a:t>acquired </a:t>
            </a:r>
            <a:r>
              <a:rPr lang="en-US" sz="2000" b="1" dirty="0">
                <a:solidFill>
                  <a:schemeClr val="bg1"/>
                </a:solidFill>
                <a:latin typeface="Times New Roman" panose="02020603050405020304" pitchFamily="18" charset="0"/>
                <a:cs typeface="Times New Roman" panose="02020603050405020304" pitchFamily="18" charset="0"/>
              </a:rPr>
              <a:t>SAR images, corresponding to the Vega Media of the </a:t>
            </a:r>
            <a:r>
              <a:rPr lang="en-US" sz="2400" b="1" dirty="0">
                <a:solidFill>
                  <a:srgbClr val="FFFF00"/>
                </a:solidFill>
                <a:latin typeface="Times New Roman" panose="02020603050405020304" pitchFamily="18" charset="0"/>
                <a:cs typeface="Times New Roman" panose="02020603050405020304" pitchFamily="18" charset="0"/>
              </a:rPr>
              <a:t>Segura River </a:t>
            </a:r>
            <a:r>
              <a:rPr lang="en-US" sz="2000" b="1" dirty="0" smtClean="0">
                <a:solidFill>
                  <a:schemeClr val="bg1"/>
                </a:solidFill>
                <a:latin typeface="Times New Roman" panose="02020603050405020304" pitchFamily="18" charset="0"/>
                <a:cs typeface="Times New Roman" panose="02020603050405020304" pitchFamily="18" charset="0"/>
              </a:rPr>
              <a:t>.</a:t>
            </a:r>
          </a:p>
          <a:p>
            <a:pPr>
              <a:lnSpc>
                <a:spcPct val="150000"/>
              </a:lnSpc>
            </a:pPr>
            <a:endParaRPr lang="en-US"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The </a:t>
            </a:r>
            <a:r>
              <a:rPr lang="en-US" sz="2000" b="1" dirty="0">
                <a:solidFill>
                  <a:schemeClr val="bg1"/>
                </a:solidFill>
                <a:latin typeface="Times New Roman" panose="02020603050405020304" pitchFamily="18" charset="0"/>
                <a:cs typeface="Times New Roman" panose="02020603050405020304" pitchFamily="18" charset="0"/>
              </a:rPr>
              <a:t>pixel selection for the estimation of </a:t>
            </a:r>
            <a:r>
              <a:rPr lang="en-US" sz="2400" b="1" dirty="0">
                <a:solidFill>
                  <a:srgbClr val="FFFF00"/>
                </a:solidFill>
                <a:latin typeface="Times New Roman" panose="02020603050405020304" pitchFamily="18" charset="0"/>
                <a:cs typeface="Times New Roman" panose="02020603050405020304" pitchFamily="18" charset="0"/>
              </a:rPr>
              <a:t>displacements</a:t>
            </a:r>
            <a:r>
              <a:rPr lang="en-US" sz="2000" b="1" dirty="0">
                <a:solidFill>
                  <a:schemeClr val="bg1"/>
                </a:solidFill>
                <a:latin typeface="Times New Roman" panose="02020603050405020304" pitchFamily="18" charset="0"/>
                <a:cs typeface="Times New Roman" panose="02020603050405020304" pitchFamily="18" charset="0"/>
              </a:rPr>
              <a:t> was based on a combination of several quality parameters including </a:t>
            </a:r>
            <a:r>
              <a:rPr lang="en-US" sz="2400" b="1" dirty="0">
                <a:solidFill>
                  <a:srgbClr val="FFFF00"/>
                </a:solidFill>
                <a:latin typeface="Times New Roman" panose="02020603050405020304" pitchFamily="18" charset="0"/>
                <a:cs typeface="Times New Roman" panose="02020603050405020304" pitchFamily="18" charset="0"/>
              </a:rPr>
              <a:t>low amplitude standard deviation </a:t>
            </a:r>
            <a:r>
              <a:rPr lang="en-US" sz="2000" b="1" dirty="0">
                <a:solidFill>
                  <a:schemeClr val="bg1"/>
                </a:solidFill>
                <a:latin typeface="Times New Roman" panose="02020603050405020304" pitchFamily="18" charset="0"/>
                <a:cs typeface="Times New Roman" panose="02020603050405020304" pitchFamily="18" charset="0"/>
              </a:rPr>
              <a:t>and </a:t>
            </a:r>
            <a:r>
              <a:rPr lang="en-US" sz="2400" b="1" dirty="0">
                <a:solidFill>
                  <a:srgbClr val="FFFF00"/>
                </a:solidFill>
                <a:latin typeface="Times New Roman" panose="02020603050405020304" pitchFamily="18" charset="0"/>
                <a:cs typeface="Times New Roman" panose="02020603050405020304" pitchFamily="18" charset="0"/>
              </a:rPr>
              <a:t>high model coherence.</a:t>
            </a:r>
          </a:p>
        </p:txBody>
      </p:sp>
    </p:spTree>
    <p:extLst>
      <p:ext uri="{BB962C8B-B14F-4D97-AF65-F5344CB8AC3E}">
        <p14:creationId xmlns:p14="http://schemas.microsoft.com/office/powerpoint/2010/main" val="29057318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7_04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8801" y="1698284"/>
            <a:ext cx="2502728" cy="29301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7" descr="07_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9605" y="3173256"/>
            <a:ext cx="2247671" cy="29301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5" descr="07_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3015" y="5117142"/>
            <a:ext cx="6354135" cy="1671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1046" y="2925367"/>
            <a:ext cx="2831036" cy="2039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 name="Picture 4" descr="07_08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811" y="3587366"/>
            <a:ext cx="2673222" cy="305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298329" y="60554"/>
            <a:ext cx="11653200" cy="1938992"/>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Ground </a:t>
            </a:r>
            <a:r>
              <a:rPr lang="en-US" sz="2400" b="1" dirty="0">
                <a:solidFill>
                  <a:srgbClr val="FFFF00"/>
                </a:solidFill>
                <a:latin typeface="Times New Roman" panose="02020603050405020304" pitchFamily="18" charset="0"/>
                <a:cs typeface="Times New Roman" panose="02020603050405020304" pitchFamily="18" charset="0"/>
              </a:rPr>
              <a:t>subsidence</a:t>
            </a:r>
            <a:r>
              <a:rPr lang="en-US" sz="2000" b="1" dirty="0">
                <a:solidFill>
                  <a:schemeClr val="bg1"/>
                </a:solidFill>
                <a:latin typeface="Times New Roman" panose="02020603050405020304" pitchFamily="18" charset="0"/>
                <a:cs typeface="Times New Roman" panose="02020603050405020304" pitchFamily="18" charset="0"/>
              </a:rPr>
              <a:t> is a natural hazard that affects wide areas causing important </a:t>
            </a:r>
            <a:r>
              <a:rPr lang="en-US" sz="2400" b="1" dirty="0">
                <a:solidFill>
                  <a:srgbClr val="FFFF00"/>
                </a:solidFill>
                <a:latin typeface="Times New Roman" panose="02020603050405020304" pitchFamily="18" charset="0"/>
                <a:cs typeface="Times New Roman" panose="02020603050405020304" pitchFamily="18" charset="0"/>
              </a:rPr>
              <a:t>economic</a:t>
            </a:r>
            <a:r>
              <a:rPr lang="en-US" sz="2000" b="1" dirty="0">
                <a:solidFill>
                  <a:schemeClr val="bg1"/>
                </a:solidFill>
                <a:latin typeface="Times New Roman" panose="02020603050405020304" pitchFamily="18" charset="0"/>
                <a:cs typeface="Times New Roman" panose="02020603050405020304" pitchFamily="18" charset="0"/>
              </a:rPr>
              <a:t> damages and a high </a:t>
            </a:r>
            <a:r>
              <a:rPr lang="en-US" sz="2400" b="1" dirty="0">
                <a:solidFill>
                  <a:srgbClr val="FFFF00"/>
                </a:solidFill>
                <a:latin typeface="Times New Roman" panose="02020603050405020304" pitchFamily="18" charset="0"/>
                <a:cs typeface="Times New Roman" panose="02020603050405020304" pitchFamily="18" charset="0"/>
              </a:rPr>
              <a:t>social</a:t>
            </a:r>
            <a:r>
              <a:rPr lang="en-US" sz="2000" b="1" dirty="0">
                <a:solidFill>
                  <a:schemeClr val="bg1"/>
                </a:solidFill>
                <a:latin typeface="Times New Roman" panose="02020603050405020304" pitchFamily="18" charset="0"/>
                <a:cs typeface="Times New Roman" panose="02020603050405020304" pitchFamily="18" charset="0"/>
              </a:rPr>
              <a:t> Correspondence to:  </a:t>
            </a:r>
            <a:endParaRPr lang="fa-IR" sz="2000" b="1" dirty="0" smtClean="0">
              <a:solidFill>
                <a:schemeClr val="bg1"/>
              </a:solidFill>
              <a:latin typeface="Times New Roman" panose="02020603050405020304" pitchFamily="18" charset="0"/>
              <a:cs typeface="Times New Roman" panose="02020603050405020304" pitchFamily="18" charset="0"/>
            </a:endParaRPr>
          </a:p>
          <a:p>
            <a:r>
              <a:rPr lang="en-US" sz="2000" b="1" dirty="0" smtClean="0">
                <a:solidFill>
                  <a:schemeClr val="bg1"/>
                </a:solidFill>
                <a:latin typeface="Times New Roman" panose="02020603050405020304" pitchFamily="18" charset="0"/>
                <a:cs typeface="Times New Roman" panose="02020603050405020304" pitchFamily="18" charset="0"/>
              </a:rPr>
              <a:t>It </a:t>
            </a:r>
            <a:r>
              <a:rPr lang="en-US" sz="2000" b="1" dirty="0">
                <a:solidFill>
                  <a:schemeClr val="bg1"/>
                </a:solidFill>
                <a:latin typeface="Times New Roman" panose="02020603050405020304" pitchFamily="18" charset="0"/>
                <a:cs typeface="Times New Roman" panose="02020603050405020304" pitchFamily="18" charset="0"/>
              </a:rPr>
              <a:t>may be due to several causes as </a:t>
            </a:r>
            <a:r>
              <a:rPr lang="en-US" sz="2400" b="1" dirty="0">
                <a:solidFill>
                  <a:srgbClr val="FFFF00"/>
                </a:solidFill>
                <a:latin typeface="Times New Roman" panose="02020603050405020304" pitchFamily="18" charset="0"/>
                <a:cs typeface="Times New Roman" panose="02020603050405020304" pitchFamily="18" charset="0"/>
              </a:rPr>
              <a:t>deep material</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a:solidFill>
                  <a:srgbClr val="FFFF00"/>
                </a:solidFill>
                <a:latin typeface="Times New Roman" panose="02020603050405020304" pitchFamily="18" charset="0"/>
                <a:cs typeface="Times New Roman" panose="02020603050405020304" pitchFamily="18" charset="0"/>
              </a:rPr>
              <a:t>dissolution</a:t>
            </a:r>
            <a:r>
              <a:rPr lang="en-US" sz="2000" b="1" dirty="0">
                <a:solidFill>
                  <a:schemeClr val="bg1"/>
                </a:solidFill>
                <a:latin typeface="Times New Roman" panose="02020603050405020304" pitchFamily="18" charset="0"/>
                <a:cs typeface="Times New Roman" panose="02020603050405020304" pitchFamily="18" charset="0"/>
              </a:rPr>
              <a:t>, excavation of ground </a:t>
            </a:r>
            <a:r>
              <a:rPr lang="en-US" sz="2400" b="1" dirty="0">
                <a:solidFill>
                  <a:srgbClr val="FFFF00"/>
                </a:solidFill>
                <a:latin typeface="Times New Roman" panose="02020603050405020304" pitchFamily="18" charset="0"/>
                <a:cs typeface="Times New Roman" panose="02020603050405020304" pitchFamily="18" charset="0"/>
              </a:rPr>
              <a:t>tunnel</a:t>
            </a:r>
            <a:r>
              <a:rPr lang="en-US" sz="2000" b="1" dirty="0">
                <a:solidFill>
                  <a:schemeClr val="bg1"/>
                </a:solidFill>
                <a:latin typeface="Times New Roman" panose="02020603050405020304" pitchFamily="18" charset="0"/>
                <a:cs typeface="Times New Roman" panose="02020603050405020304" pitchFamily="18" charset="0"/>
              </a:rPr>
              <a:t>s or </a:t>
            </a:r>
            <a:r>
              <a:rPr lang="en-US" sz="2400" b="1" dirty="0">
                <a:solidFill>
                  <a:srgbClr val="FFFF00"/>
                </a:solidFill>
                <a:latin typeface="Times New Roman" panose="02020603050405020304" pitchFamily="18" charset="0"/>
                <a:cs typeface="Times New Roman" panose="02020603050405020304" pitchFamily="18" charset="0"/>
              </a:rPr>
              <a:t>mining</a:t>
            </a:r>
            <a:r>
              <a:rPr lang="en-US" sz="2000" b="1" dirty="0">
                <a:solidFill>
                  <a:schemeClr val="bg1"/>
                </a:solidFill>
                <a:latin typeface="Times New Roman" panose="02020603050405020304" pitchFamily="18" charset="0"/>
                <a:cs typeface="Times New Roman" panose="02020603050405020304" pitchFamily="18" charset="0"/>
              </a:rPr>
              <a:t> galleries, </a:t>
            </a:r>
            <a:r>
              <a:rPr lang="en-US" sz="2400" b="1" dirty="0">
                <a:solidFill>
                  <a:srgbClr val="FFFF00"/>
                </a:solidFill>
                <a:latin typeface="Times New Roman" panose="02020603050405020304" pitchFamily="18" charset="0"/>
                <a:cs typeface="Times New Roman" panose="02020603050405020304" pitchFamily="18" charset="0"/>
              </a:rPr>
              <a:t>fluid withdrawal </a:t>
            </a:r>
            <a:r>
              <a:rPr lang="en-US" sz="2000" b="1" dirty="0">
                <a:solidFill>
                  <a:schemeClr val="bg1"/>
                </a:solidFill>
                <a:latin typeface="Times New Roman" panose="02020603050405020304" pitchFamily="18" charset="0"/>
                <a:cs typeface="Times New Roman" panose="02020603050405020304" pitchFamily="18" charset="0"/>
              </a:rPr>
              <a:t>(petroleum, water, gas), </a:t>
            </a:r>
            <a:r>
              <a:rPr lang="en-US" sz="2400" b="1" dirty="0">
                <a:solidFill>
                  <a:srgbClr val="FFFF00"/>
                </a:solidFill>
                <a:latin typeface="Times New Roman" panose="02020603050405020304" pitchFamily="18" charset="0"/>
                <a:cs typeface="Times New Roman" panose="02020603050405020304" pitchFamily="18" charset="0"/>
              </a:rPr>
              <a:t>deep erosion </a:t>
            </a:r>
            <a:r>
              <a:rPr lang="en-US" sz="2000" b="1" dirty="0">
                <a:solidFill>
                  <a:schemeClr val="bg1"/>
                </a:solidFill>
                <a:latin typeface="Times New Roman" panose="02020603050405020304" pitchFamily="18" charset="0"/>
                <a:cs typeface="Times New Roman" panose="02020603050405020304" pitchFamily="18" charset="0"/>
              </a:rPr>
              <a:t>(piping), lateral soil </a:t>
            </a:r>
            <a:r>
              <a:rPr lang="en-US" sz="2400" b="1" dirty="0">
                <a:solidFill>
                  <a:srgbClr val="FFFF00"/>
                </a:solidFill>
                <a:latin typeface="Times New Roman" panose="02020603050405020304" pitchFamily="18" charset="0"/>
                <a:cs typeface="Times New Roman" panose="02020603050405020304" pitchFamily="18" charset="0"/>
              </a:rPr>
              <a:t>creep</a:t>
            </a:r>
            <a:r>
              <a:rPr lang="en-US" sz="2000" b="1" dirty="0">
                <a:solidFill>
                  <a:schemeClr val="bg1"/>
                </a:solidFill>
                <a:latin typeface="Times New Roman" panose="02020603050405020304" pitchFamily="18" charset="0"/>
                <a:cs typeface="Times New Roman" panose="02020603050405020304" pitchFamily="18" charset="0"/>
              </a:rPr>
              <a:t>, </a:t>
            </a:r>
            <a:r>
              <a:rPr lang="en-US" sz="2400" b="1" dirty="0">
                <a:solidFill>
                  <a:srgbClr val="FFFF00"/>
                </a:solidFill>
                <a:latin typeface="Times New Roman" panose="02020603050405020304" pitchFamily="18" charset="0"/>
                <a:cs typeface="Times New Roman" panose="02020603050405020304" pitchFamily="18" charset="0"/>
              </a:rPr>
              <a:t>compaction of soil </a:t>
            </a:r>
            <a:r>
              <a:rPr lang="en-US" sz="2000" b="1" dirty="0">
                <a:solidFill>
                  <a:schemeClr val="bg1"/>
                </a:solidFill>
                <a:latin typeface="Times New Roman" panose="02020603050405020304" pitchFamily="18" charset="0"/>
                <a:cs typeface="Times New Roman" panose="02020603050405020304" pitchFamily="18" charset="0"/>
              </a:rPr>
              <a:t>materials or </a:t>
            </a:r>
            <a:r>
              <a:rPr lang="en-US" sz="2400" b="1" dirty="0">
                <a:solidFill>
                  <a:srgbClr val="FFFF00"/>
                </a:solidFill>
                <a:latin typeface="Times New Roman" panose="02020603050405020304" pitchFamily="18" charset="0"/>
                <a:cs typeface="Times New Roman" panose="02020603050405020304" pitchFamily="18" charset="0"/>
              </a:rPr>
              <a:t>tectonic</a:t>
            </a:r>
            <a:r>
              <a:rPr lang="en-US" sz="2000" b="1" dirty="0">
                <a:solidFill>
                  <a:schemeClr val="bg1"/>
                </a:solidFill>
                <a:latin typeface="Times New Roman" panose="02020603050405020304" pitchFamily="18" charset="0"/>
                <a:cs typeface="Times New Roman" panose="02020603050405020304" pitchFamily="18" charset="0"/>
              </a:rPr>
              <a:t> activity. </a:t>
            </a:r>
            <a:endParaRPr lang="en-US" sz="2000" b="1" dirty="0" smtClean="0">
              <a:solidFill>
                <a:schemeClr val="bg1"/>
              </a:solidFill>
              <a:latin typeface="Times New Roman" panose="02020603050405020304" pitchFamily="18" charset="0"/>
              <a:cs typeface="Times New Roman" panose="02020603050405020304" pitchFamily="18" charset="0"/>
            </a:endParaRPr>
          </a:p>
        </p:txBody>
      </p:sp>
      <p:sp>
        <p:nvSpPr>
          <p:cNvPr id="3" name="Rectangle 2"/>
          <p:cNvSpPr/>
          <p:nvPr/>
        </p:nvSpPr>
        <p:spPr>
          <a:xfrm>
            <a:off x="264770" y="2086337"/>
            <a:ext cx="8845671" cy="1200329"/>
          </a:xfrm>
          <a:prstGeom prst="rect">
            <a:avLst/>
          </a:prstGeom>
        </p:spPr>
        <p:txBody>
          <a:bodyPr wrap="square">
            <a:spAutoFit/>
          </a:bodyPr>
          <a:lstStyle/>
          <a:p>
            <a:r>
              <a:rPr lang="en-US" sz="2000" b="1" dirty="0">
                <a:solidFill>
                  <a:schemeClr val="bg1"/>
                </a:solidFill>
                <a:latin typeface="Times New Roman" panose="02020603050405020304" pitchFamily="18" charset="0"/>
                <a:cs typeface="Times New Roman" panose="02020603050405020304" pitchFamily="18" charset="0"/>
              </a:rPr>
              <a:t>All these causes are manifested at terrain surface as </a:t>
            </a:r>
            <a:r>
              <a:rPr lang="en-US" sz="2400" b="1" dirty="0">
                <a:solidFill>
                  <a:srgbClr val="FFFF00"/>
                </a:solidFill>
                <a:latin typeface="Times New Roman" panose="02020603050405020304" pitchFamily="18" charset="0"/>
                <a:cs typeface="Times New Roman" panose="02020603050405020304" pitchFamily="18" charset="0"/>
              </a:rPr>
              <a:t>vertical</a:t>
            </a:r>
            <a:r>
              <a:rPr lang="en-US" sz="2000" b="1" dirty="0">
                <a:solidFill>
                  <a:schemeClr val="bg1"/>
                </a:solidFill>
                <a:latin typeface="Times New Roman" panose="02020603050405020304" pitchFamily="18" charset="0"/>
                <a:cs typeface="Times New Roman" panose="02020603050405020304" pitchFamily="18" charset="0"/>
              </a:rPr>
              <a:t> deformations that can vary from a few </a:t>
            </a:r>
            <a:r>
              <a:rPr lang="en-US" sz="2400" b="1" dirty="0" err="1">
                <a:solidFill>
                  <a:srgbClr val="FFFF00"/>
                </a:solidFill>
                <a:latin typeface="Times New Roman" panose="02020603050405020304" pitchFamily="18" charset="0"/>
                <a:cs typeface="Times New Roman" panose="02020603050405020304" pitchFamily="18" charset="0"/>
              </a:rPr>
              <a:t>millimetres</a:t>
            </a:r>
            <a:r>
              <a:rPr lang="en-US" sz="2000" b="1" dirty="0">
                <a:solidFill>
                  <a:schemeClr val="bg1"/>
                </a:solidFill>
                <a:latin typeface="Times New Roman" panose="02020603050405020304" pitchFamily="18" charset="0"/>
                <a:cs typeface="Times New Roman" panose="02020603050405020304" pitchFamily="18" charset="0"/>
              </a:rPr>
              <a:t> to several </a:t>
            </a:r>
            <a:r>
              <a:rPr lang="en-US" sz="2400" b="1" dirty="0">
                <a:solidFill>
                  <a:srgbClr val="FFFF00"/>
                </a:solidFill>
                <a:latin typeface="Times New Roman" panose="02020603050405020304" pitchFamily="18" charset="0"/>
                <a:cs typeface="Times New Roman" panose="02020603050405020304" pitchFamily="18" charset="0"/>
              </a:rPr>
              <a:t>meters</a:t>
            </a:r>
            <a:r>
              <a:rPr lang="en-US" sz="2000" b="1" dirty="0">
                <a:solidFill>
                  <a:schemeClr val="bg1"/>
                </a:solidFill>
                <a:latin typeface="Times New Roman" panose="02020603050405020304" pitchFamily="18" charset="0"/>
                <a:cs typeface="Times New Roman" panose="02020603050405020304" pitchFamily="18" charset="0"/>
              </a:rPr>
              <a:t> during periods that vary from </a:t>
            </a:r>
            <a:r>
              <a:rPr lang="en-US" sz="2400" b="1" dirty="0">
                <a:solidFill>
                  <a:srgbClr val="FFFF00"/>
                </a:solidFill>
                <a:latin typeface="Times New Roman" panose="02020603050405020304" pitchFamily="18" charset="0"/>
                <a:cs typeface="Times New Roman" panose="02020603050405020304" pitchFamily="18" charset="0"/>
              </a:rPr>
              <a:t>minutes to years</a:t>
            </a:r>
            <a:r>
              <a:rPr lang="en-US" sz="2000" b="1"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304856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32497" y="1981201"/>
            <a:ext cx="5614303" cy="40116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6471555" y="1981200"/>
            <a:ext cx="5476707" cy="37761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532497" y="6088559"/>
            <a:ext cx="6096000" cy="769441"/>
          </a:xfrm>
          <a:prstGeom prst="rect">
            <a:avLst/>
          </a:prstGeom>
        </p:spPr>
        <p:txBody>
          <a:bodyPr>
            <a:spAutoFit/>
          </a:bodyPr>
          <a:lstStyle/>
          <a:p>
            <a:r>
              <a:rPr lang="en-US" sz="2000" b="1" dirty="0">
                <a:solidFill>
                  <a:schemeClr val="bg1"/>
                </a:solidFill>
                <a:latin typeface="Times New Roman" panose="02020603050405020304" pitchFamily="18" charset="0"/>
                <a:cs typeface="Times New Roman" panose="02020603050405020304" pitchFamily="18" charset="0"/>
              </a:rPr>
              <a:t>Total deformation estimated with SPN technique between </a:t>
            </a:r>
            <a:r>
              <a:rPr lang="en-US" sz="2400" b="1" dirty="0">
                <a:solidFill>
                  <a:srgbClr val="FFFF00"/>
                </a:solidFill>
                <a:latin typeface="Times New Roman" panose="02020603050405020304" pitchFamily="18" charset="0"/>
                <a:cs typeface="Times New Roman" panose="02020603050405020304" pitchFamily="18" charset="0"/>
              </a:rPr>
              <a:t>July 1995 </a:t>
            </a:r>
            <a:r>
              <a:rPr lang="en-US" sz="2000" b="1" dirty="0">
                <a:solidFill>
                  <a:schemeClr val="bg1"/>
                </a:solidFill>
                <a:latin typeface="Times New Roman" panose="02020603050405020304" pitchFamily="18" charset="0"/>
                <a:cs typeface="Times New Roman" panose="02020603050405020304" pitchFamily="18" charset="0"/>
              </a:rPr>
              <a:t>and </a:t>
            </a:r>
            <a:r>
              <a:rPr lang="en-US" sz="2400" b="1" dirty="0">
                <a:solidFill>
                  <a:srgbClr val="FFFF00"/>
                </a:solidFill>
                <a:latin typeface="Times New Roman" panose="02020603050405020304" pitchFamily="18" charset="0"/>
                <a:cs typeface="Times New Roman" panose="02020603050405020304" pitchFamily="18" charset="0"/>
              </a:rPr>
              <a:t>December 2005</a:t>
            </a:r>
          </a:p>
        </p:txBody>
      </p:sp>
      <p:sp>
        <p:nvSpPr>
          <p:cNvPr id="3" name="Rectangle 2"/>
          <p:cNvSpPr/>
          <p:nvPr/>
        </p:nvSpPr>
        <p:spPr>
          <a:xfrm>
            <a:off x="6290733" y="5853032"/>
            <a:ext cx="6096000" cy="769441"/>
          </a:xfrm>
          <a:prstGeom prst="rect">
            <a:avLst/>
          </a:prstGeom>
        </p:spPr>
        <p:txBody>
          <a:bodyPr>
            <a:spAutoFit/>
          </a:bodyPr>
          <a:lstStyle/>
          <a:p>
            <a:r>
              <a:rPr lang="en-US" sz="2000" b="1" dirty="0">
                <a:solidFill>
                  <a:schemeClr val="bg1"/>
                </a:solidFill>
                <a:latin typeface="Times New Roman" panose="02020603050405020304" pitchFamily="18" charset="0"/>
                <a:cs typeface="Times New Roman" panose="02020603050405020304" pitchFamily="18" charset="0"/>
              </a:rPr>
              <a:t>Total deformation estimated with SPN technique between </a:t>
            </a:r>
            <a:r>
              <a:rPr lang="en-US" sz="2400" b="1" dirty="0">
                <a:solidFill>
                  <a:srgbClr val="FFFF00"/>
                </a:solidFill>
                <a:latin typeface="Times New Roman" panose="02020603050405020304" pitchFamily="18" charset="0"/>
                <a:cs typeface="Times New Roman" panose="02020603050405020304" pitchFamily="18" charset="0"/>
              </a:rPr>
              <a:t>January 2004 </a:t>
            </a:r>
            <a:r>
              <a:rPr lang="en-US" sz="2000" b="1" dirty="0">
                <a:solidFill>
                  <a:schemeClr val="bg1"/>
                </a:solidFill>
                <a:latin typeface="Times New Roman" panose="02020603050405020304" pitchFamily="18" charset="0"/>
                <a:cs typeface="Times New Roman" panose="02020603050405020304" pitchFamily="18" charset="0"/>
              </a:rPr>
              <a:t>and </a:t>
            </a:r>
            <a:r>
              <a:rPr lang="en-US" sz="2400" b="1" dirty="0">
                <a:solidFill>
                  <a:srgbClr val="FFFF00"/>
                </a:solidFill>
                <a:latin typeface="Times New Roman" panose="02020603050405020304" pitchFamily="18" charset="0"/>
                <a:cs typeface="Times New Roman" panose="02020603050405020304" pitchFamily="18" charset="0"/>
              </a:rPr>
              <a:t>December 2008</a:t>
            </a:r>
            <a:endParaRPr lang="en-US" sz="2000" b="1" dirty="0">
              <a:solidFill>
                <a:srgbClr val="FFFF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57200" y="120868"/>
            <a:ext cx="11430000" cy="1477328"/>
          </a:xfrm>
          <a:prstGeom prst="rect">
            <a:avLst/>
          </a:prstGeom>
        </p:spPr>
        <p:txBody>
          <a:bodyPr wrap="square">
            <a:spAutoFit/>
          </a:bodyPr>
          <a:lstStyle/>
          <a:p>
            <a:pPr>
              <a:lnSpc>
                <a:spcPct val="150000"/>
              </a:lnSpc>
            </a:pPr>
            <a:r>
              <a:rPr lang="en-US" b="1" dirty="0">
                <a:solidFill>
                  <a:schemeClr val="bg1"/>
                </a:solidFill>
                <a:latin typeface="Times New Roman" panose="02020603050405020304" pitchFamily="18" charset="0"/>
                <a:cs typeface="Times New Roman" panose="02020603050405020304" pitchFamily="18" charset="0"/>
              </a:rPr>
              <a:t>The area covered by </a:t>
            </a:r>
            <a:r>
              <a:rPr lang="en-US" b="1" dirty="0" smtClean="0">
                <a:solidFill>
                  <a:schemeClr val="bg1"/>
                </a:solidFill>
                <a:latin typeface="Times New Roman" panose="02020603050405020304" pitchFamily="18" charset="0"/>
                <a:cs typeface="Times New Roman" panose="02020603050405020304" pitchFamily="18" charset="0"/>
              </a:rPr>
              <a:t>the </a:t>
            </a:r>
            <a:r>
              <a:rPr lang="en-US" sz="2000" b="1" dirty="0" smtClean="0">
                <a:solidFill>
                  <a:srgbClr val="FFFF00"/>
                </a:solidFill>
                <a:latin typeface="Times New Roman" panose="02020603050405020304" pitchFamily="18" charset="0"/>
                <a:cs typeface="Times New Roman" panose="02020603050405020304" pitchFamily="18" charset="0"/>
              </a:rPr>
              <a:t>extensometers</a:t>
            </a:r>
            <a:r>
              <a:rPr lang="en-US" b="1" dirty="0" smtClean="0">
                <a:solidFill>
                  <a:schemeClr val="bg1"/>
                </a:solidFill>
                <a:latin typeface="Times New Roman" panose="02020603050405020304" pitchFamily="18" charset="0"/>
                <a:cs typeface="Times New Roman" panose="02020603050405020304" pitchFamily="18" charset="0"/>
              </a:rPr>
              <a:t> around </a:t>
            </a:r>
            <a:r>
              <a:rPr lang="en-US" b="1" dirty="0">
                <a:solidFill>
                  <a:schemeClr val="bg1"/>
                </a:solidFill>
                <a:latin typeface="Times New Roman" panose="02020603050405020304" pitchFamily="18" charset="0"/>
                <a:cs typeface="Times New Roman" panose="02020603050405020304" pitchFamily="18" charset="0"/>
              </a:rPr>
              <a:t>the urban area of </a:t>
            </a:r>
            <a:r>
              <a:rPr lang="en-US" sz="2000" b="1" dirty="0">
                <a:solidFill>
                  <a:srgbClr val="FFFF00"/>
                </a:solidFill>
                <a:latin typeface="Times New Roman" panose="02020603050405020304" pitchFamily="18" charset="0"/>
                <a:cs typeface="Times New Roman" panose="02020603050405020304" pitchFamily="18" charset="0"/>
              </a:rPr>
              <a:t>Murcia</a:t>
            </a:r>
            <a:r>
              <a:rPr lang="en-US" b="1" dirty="0">
                <a:solidFill>
                  <a:schemeClr val="bg1"/>
                </a:solidFill>
                <a:latin typeface="Times New Roman" panose="02020603050405020304" pitchFamily="18" charset="0"/>
                <a:cs typeface="Times New Roman" panose="02020603050405020304" pitchFamily="18" charset="0"/>
              </a:rPr>
              <a:t> is affected by total </a:t>
            </a:r>
            <a:r>
              <a:rPr lang="en-US" sz="2000" b="1" dirty="0">
                <a:solidFill>
                  <a:srgbClr val="FFFF00"/>
                </a:solidFill>
                <a:latin typeface="Times New Roman" panose="02020603050405020304" pitchFamily="18" charset="0"/>
                <a:cs typeface="Times New Roman" panose="02020603050405020304" pitchFamily="18" charset="0"/>
              </a:rPr>
              <a:t>displacements</a:t>
            </a:r>
            <a:r>
              <a:rPr lang="en-US" b="1" dirty="0">
                <a:solidFill>
                  <a:schemeClr val="bg1"/>
                </a:solidFill>
                <a:latin typeface="Times New Roman" panose="02020603050405020304" pitchFamily="18" charset="0"/>
                <a:cs typeface="Times New Roman" panose="02020603050405020304" pitchFamily="18" charset="0"/>
              </a:rPr>
              <a:t> that vary between </a:t>
            </a:r>
            <a:r>
              <a:rPr lang="en-US" sz="2000" b="1" dirty="0">
                <a:solidFill>
                  <a:srgbClr val="FFFF00"/>
                </a:solidFill>
                <a:latin typeface="Times New Roman" panose="02020603050405020304" pitchFamily="18" charset="0"/>
                <a:cs typeface="Times New Roman" panose="02020603050405020304" pitchFamily="18" charset="0"/>
              </a:rPr>
              <a:t>−1 and −4 cm</a:t>
            </a:r>
            <a:r>
              <a:rPr lang="en-US" b="1" dirty="0" smtClean="0">
                <a:solidFill>
                  <a:schemeClr val="bg1"/>
                </a:solidFill>
                <a:latin typeface="Times New Roman" panose="02020603050405020304" pitchFamily="18" charset="0"/>
                <a:cs typeface="Times New Roman" panose="02020603050405020304" pitchFamily="18" charset="0"/>
              </a:rPr>
              <a:t>.</a:t>
            </a:r>
            <a:endParaRPr lang="en-US" b="1" dirty="0">
              <a:solidFill>
                <a:schemeClr val="bg1"/>
              </a:solidFill>
              <a:latin typeface="Times New Roman" panose="02020603050405020304" pitchFamily="18" charset="0"/>
              <a:cs typeface="Times New Roman" panose="02020603050405020304" pitchFamily="18" charset="0"/>
            </a:endParaRPr>
          </a:p>
          <a:p>
            <a:pPr>
              <a:lnSpc>
                <a:spcPct val="150000"/>
              </a:lnSpc>
            </a:pPr>
            <a:r>
              <a:rPr lang="en-US" b="1" dirty="0">
                <a:solidFill>
                  <a:schemeClr val="bg1"/>
                </a:solidFill>
                <a:latin typeface="Times New Roman" panose="02020603050405020304" pitchFamily="18" charset="0"/>
                <a:cs typeface="Times New Roman" panose="02020603050405020304" pitchFamily="18" charset="0"/>
              </a:rPr>
              <a:t>To the </a:t>
            </a:r>
            <a:r>
              <a:rPr lang="en-US" sz="2000" b="1" dirty="0">
                <a:solidFill>
                  <a:srgbClr val="FFFF00"/>
                </a:solidFill>
                <a:latin typeface="Times New Roman" panose="02020603050405020304" pitchFamily="18" charset="0"/>
                <a:cs typeface="Times New Roman" panose="02020603050405020304" pitchFamily="18" charset="0"/>
              </a:rPr>
              <a:t>northeast a subsidence area </a:t>
            </a:r>
            <a:r>
              <a:rPr lang="en-US" b="1" dirty="0">
                <a:solidFill>
                  <a:schemeClr val="bg1"/>
                </a:solidFill>
                <a:latin typeface="Times New Roman" panose="02020603050405020304" pitchFamily="18" charset="0"/>
                <a:cs typeface="Times New Roman" panose="02020603050405020304" pitchFamily="18" charset="0"/>
              </a:rPr>
              <a:t>(</a:t>
            </a:r>
            <a:r>
              <a:rPr lang="en-US" b="1" dirty="0">
                <a:solidFill>
                  <a:srgbClr val="FFFF00"/>
                </a:solidFill>
                <a:latin typeface="Times New Roman" panose="02020603050405020304" pitchFamily="18" charset="0"/>
                <a:cs typeface="Times New Roman" panose="02020603050405020304" pitchFamily="18" charset="0"/>
              </a:rPr>
              <a:t>H5</a:t>
            </a:r>
            <a:r>
              <a:rPr lang="en-US" b="1" dirty="0">
                <a:solidFill>
                  <a:schemeClr val="bg1"/>
                </a:solidFill>
                <a:latin typeface="Times New Roman" panose="02020603050405020304" pitchFamily="18" charset="0"/>
                <a:cs typeface="Times New Roman" panose="02020603050405020304" pitchFamily="18" charset="0"/>
              </a:rPr>
              <a:t> in Fig) shows total displacements between</a:t>
            </a:r>
            <a:r>
              <a:rPr lang="en-US" sz="2000" b="1" dirty="0">
                <a:solidFill>
                  <a:srgbClr val="FFFF00"/>
                </a:solidFill>
                <a:latin typeface="Times New Roman" panose="02020603050405020304" pitchFamily="18" charset="0"/>
                <a:cs typeface="Times New Roman" panose="02020603050405020304" pitchFamily="18" charset="0"/>
              </a:rPr>
              <a:t>−3 cm and −6 cm</a:t>
            </a:r>
            <a:r>
              <a:rPr lang="en-US" b="1" dirty="0">
                <a:solidFill>
                  <a:schemeClr val="bg1"/>
                </a:solidFill>
                <a:latin typeface="Times New Roman" panose="02020603050405020304" pitchFamily="18" charset="0"/>
                <a:cs typeface="Times New Roman" panose="02020603050405020304" pitchFamily="18" charset="0"/>
              </a:rPr>
              <a:t>. </a:t>
            </a:r>
          </a:p>
        </p:txBody>
      </p:sp>
      <p:sp>
        <p:nvSpPr>
          <p:cNvPr id="8" name="Right Arrow 7"/>
          <p:cNvSpPr/>
          <p:nvPr/>
        </p:nvSpPr>
        <p:spPr>
          <a:xfrm rot="7394222">
            <a:off x="3486672" y="3644979"/>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Right Arrow 8"/>
          <p:cNvSpPr/>
          <p:nvPr/>
        </p:nvSpPr>
        <p:spPr>
          <a:xfrm rot="7394222">
            <a:off x="9244909" y="3195894"/>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ight Arrow 10"/>
          <p:cNvSpPr/>
          <p:nvPr/>
        </p:nvSpPr>
        <p:spPr>
          <a:xfrm>
            <a:off x="1761067" y="5571067"/>
            <a:ext cx="526250" cy="18626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Right Arrow 11"/>
          <p:cNvSpPr/>
          <p:nvPr/>
        </p:nvSpPr>
        <p:spPr>
          <a:xfrm rot="2029657">
            <a:off x="2031497" y="4829050"/>
            <a:ext cx="526250" cy="18626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ight Arrow 12"/>
          <p:cNvSpPr/>
          <p:nvPr/>
        </p:nvSpPr>
        <p:spPr>
          <a:xfrm rot="12237098">
            <a:off x="3039096" y="4860965"/>
            <a:ext cx="526250" cy="18626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09635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0933" y="118533"/>
            <a:ext cx="7535333" cy="21658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270933" y="2284399"/>
            <a:ext cx="7535333" cy="21676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5"/>
          <a:stretch>
            <a:fillRect/>
          </a:stretch>
        </p:blipFill>
        <p:spPr>
          <a:xfrm>
            <a:off x="270933" y="4485904"/>
            <a:ext cx="7535333" cy="22136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7924800" y="118533"/>
            <a:ext cx="4267200" cy="4893647"/>
          </a:xfrm>
          <a:prstGeom prst="rect">
            <a:avLst/>
          </a:prstGeom>
        </p:spPr>
        <p:txBody>
          <a:bodyPr wrap="square">
            <a:spAutoFit/>
          </a:bodyPr>
          <a:lstStyle/>
          <a:p>
            <a:r>
              <a:rPr lang="en-US" b="1" dirty="0">
                <a:solidFill>
                  <a:schemeClr val="bg1"/>
                </a:solidFill>
                <a:latin typeface="Times New Roman" panose="02020603050405020304" pitchFamily="18" charset="0"/>
                <a:cs typeface="Times New Roman" panose="02020603050405020304" pitchFamily="18" charset="0"/>
              </a:rPr>
              <a:t>Figure shows the relationship between </a:t>
            </a:r>
            <a:r>
              <a:rPr lang="en-US" b="1" dirty="0" smtClean="0">
                <a:solidFill>
                  <a:schemeClr val="bg1"/>
                </a:solidFill>
                <a:latin typeface="Times New Roman" panose="02020603050405020304" pitchFamily="18" charset="0"/>
                <a:cs typeface="Times New Roman" panose="02020603050405020304" pitchFamily="18" charset="0"/>
              </a:rPr>
              <a:t>A-D</a:t>
            </a:r>
            <a:r>
              <a:rPr lang="fa-IR"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InSAR</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measured </a:t>
            </a:r>
            <a:r>
              <a:rPr lang="en-US" sz="2000" b="1" dirty="0" smtClean="0">
                <a:solidFill>
                  <a:srgbClr val="FFFF00"/>
                </a:solidFill>
                <a:latin typeface="Times New Roman" panose="02020603050405020304" pitchFamily="18" charset="0"/>
                <a:cs typeface="Times New Roman" panose="02020603050405020304" pitchFamily="18" charset="0"/>
              </a:rPr>
              <a:t>surface</a:t>
            </a:r>
            <a:r>
              <a:rPr lang="fa-IR" sz="2000" b="1" dirty="0" smtClean="0">
                <a:solidFill>
                  <a:srgbClr val="FFFF00"/>
                </a:solidFill>
                <a:latin typeface="Times New Roman" panose="02020603050405020304" pitchFamily="18" charset="0"/>
                <a:cs typeface="Times New Roman" panose="02020603050405020304" pitchFamily="18" charset="0"/>
              </a:rPr>
              <a:t> </a:t>
            </a:r>
            <a:r>
              <a:rPr lang="en-US" sz="2000" b="1" dirty="0" smtClean="0">
                <a:solidFill>
                  <a:srgbClr val="FFFF00"/>
                </a:solidFill>
                <a:latin typeface="Times New Roman" panose="02020603050405020304" pitchFamily="18" charset="0"/>
                <a:cs typeface="Times New Roman" panose="02020603050405020304" pitchFamily="18" charset="0"/>
              </a:rPr>
              <a:t>deformation </a:t>
            </a:r>
            <a:r>
              <a:rPr lang="en-US" b="1" dirty="0">
                <a:solidFill>
                  <a:schemeClr val="bg1"/>
                </a:solidFill>
                <a:latin typeface="Times New Roman" panose="02020603050405020304" pitchFamily="18" charset="0"/>
                <a:cs typeface="Times New Roman" panose="02020603050405020304" pitchFamily="18" charset="0"/>
              </a:rPr>
              <a:t>and </a:t>
            </a:r>
            <a:r>
              <a:rPr lang="en-US" sz="2000" b="1" dirty="0" err="1">
                <a:solidFill>
                  <a:srgbClr val="FFFF00"/>
                </a:solidFill>
                <a:latin typeface="Times New Roman" panose="02020603050405020304" pitchFamily="18" charset="0"/>
                <a:cs typeface="Times New Roman" panose="02020603050405020304" pitchFamily="18" charset="0"/>
              </a:rPr>
              <a:t>piezometric</a:t>
            </a:r>
            <a:r>
              <a:rPr lang="en-US" b="1" dirty="0">
                <a:solidFill>
                  <a:schemeClr val="bg1"/>
                </a:solidFill>
                <a:latin typeface="Times New Roman" panose="02020603050405020304" pitchFamily="18" charset="0"/>
                <a:cs typeface="Times New Roman" panose="02020603050405020304" pitchFamily="18" charset="0"/>
              </a:rPr>
              <a:t> level for representative sites of the metropolitan </a:t>
            </a:r>
            <a:r>
              <a:rPr lang="en-US" sz="2000" b="1" dirty="0">
                <a:solidFill>
                  <a:srgbClr val="FFFF00"/>
                </a:solidFill>
                <a:latin typeface="Times New Roman" panose="02020603050405020304" pitchFamily="18" charset="0"/>
                <a:cs typeface="Times New Roman" panose="02020603050405020304" pitchFamily="18" charset="0"/>
              </a:rPr>
              <a:t>area of Murcia</a:t>
            </a:r>
            <a:r>
              <a:rPr lang="en-US" b="1" dirty="0">
                <a:solidFill>
                  <a:schemeClr val="bg1"/>
                </a:solidFill>
                <a:latin typeface="Times New Roman" panose="02020603050405020304" pitchFamily="18" charset="0"/>
                <a:cs typeface="Times New Roman" panose="02020603050405020304" pitchFamily="18" charset="0"/>
              </a:rPr>
              <a:t>. </a:t>
            </a:r>
            <a:endParaRPr lang="en-US" b="1" dirty="0" smtClean="0">
              <a:solidFill>
                <a:schemeClr val="bg1"/>
              </a:solidFill>
              <a:latin typeface="Times New Roman" panose="02020603050405020304" pitchFamily="18" charset="0"/>
              <a:cs typeface="Times New Roman" panose="02020603050405020304" pitchFamily="18" charset="0"/>
            </a:endParaRPr>
          </a:p>
          <a:p>
            <a:endParaRPr lang="en-US" b="1" dirty="0" smtClean="0">
              <a:solidFill>
                <a:srgbClr val="FFFF00"/>
              </a:solidFill>
              <a:latin typeface="Times New Roman" panose="02020603050405020304" pitchFamily="18" charset="0"/>
              <a:cs typeface="Times New Roman" panose="02020603050405020304" pitchFamily="18" charset="0"/>
            </a:endParaRPr>
          </a:p>
          <a:p>
            <a:r>
              <a:rPr lang="en-US" b="1" dirty="0" smtClean="0">
                <a:solidFill>
                  <a:srgbClr val="FFFF00"/>
                </a:solidFill>
                <a:latin typeface="Times New Roman" panose="02020603050405020304" pitchFamily="18" charset="0"/>
                <a:cs typeface="Times New Roman" panose="02020603050405020304" pitchFamily="18" charset="0"/>
              </a:rPr>
              <a:t>Piezometers </a:t>
            </a:r>
            <a:r>
              <a:rPr lang="en-US" b="1" dirty="0">
                <a:solidFill>
                  <a:srgbClr val="FFFF00"/>
                </a:solidFill>
                <a:latin typeface="Times New Roman" panose="02020603050405020304" pitchFamily="18" charset="0"/>
                <a:cs typeface="Times New Roman" panose="02020603050405020304" pitchFamily="18" charset="0"/>
              </a:rPr>
              <a:t>H2, H3 and H4 </a:t>
            </a:r>
            <a:r>
              <a:rPr lang="en-US" b="1" dirty="0">
                <a:solidFill>
                  <a:schemeClr val="bg1"/>
                </a:solidFill>
                <a:latin typeface="Times New Roman" panose="02020603050405020304" pitchFamily="18" charset="0"/>
                <a:cs typeface="Times New Roman" panose="02020603050405020304" pitchFamily="18" charset="0"/>
              </a:rPr>
              <a:t>are located in the urban area of Murcia.</a:t>
            </a:r>
          </a:p>
          <a:p>
            <a:endParaRPr lang="en-US" b="1" dirty="0" smtClean="0">
              <a:solidFill>
                <a:schemeClr val="bg1"/>
              </a:solidFill>
              <a:latin typeface="Times New Roman" panose="02020603050405020304" pitchFamily="18" charset="0"/>
              <a:cs typeface="Times New Roman" panose="02020603050405020304" pitchFamily="18" charset="0"/>
            </a:endParaRPr>
          </a:p>
          <a:p>
            <a:r>
              <a:rPr lang="en-US" b="1" dirty="0" smtClean="0">
                <a:solidFill>
                  <a:schemeClr val="bg1"/>
                </a:solidFill>
                <a:latin typeface="Times New Roman" panose="02020603050405020304" pitchFamily="18" charset="0"/>
                <a:cs typeface="Times New Roman" panose="02020603050405020304" pitchFamily="18" charset="0"/>
              </a:rPr>
              <a:t>Piezometer </a:t>
            </a:r>
            <a:r>
              <a:rPr lang="en-US" b="1" dirty="0">
                <a:solidFill>
                  <a:srgbClr val="FFFF00"/>
                </a:solidFill>
                <a:latin typeface="Times New Roman" panose="02020603050405020304" pitchFamily="18" charset="0"/>
                <a:cs typeface="Times New Roman" panose="02020603050405020304" pitchFamily="18" charset="0"/>
              </a:rPr>
              <a:t>H1</a:t>
            </a:r>
            <a:r>
              <a:rPr lang="en-US" b="1" dirty="0">
                <a:solidFill>
                  <a:schemeClr val="bg1"/>
                </a:solidFill>
                <a:latin typeface="Times New Roman" panose="02020603050405020304" pitchFamily="18" charset="0"/>
                <a:cs typeface="Times New Roman" panose="02020603050405020304" pitchFamily="18" charset="0"/>
              </a:rPr>
              <a:t> is in an area </a:t>
            </a:r>
            <a:r>
              <a:rPr lang="en-US" b="1" dirty="0">
                <a:solidFill>
                  <a:srgbClr val="FFFF00"/>
                </a:solidFill>
                <a:latin typeface="Times New Roman" panose="02020603050405020304" pitchFamily="18" charset="0"/>
                <a:cs typeface="Times New Roman" panose="02020603050405020304" pitchFamily="18" charset="0"/>
              </a:rPr>
              <a:t>southwest</a:t>
            </a:r>
            <a:r>
              <a:rPr lang="en-US" b="1" dirty="0">
                <a:solidFill>
                  <a:schemeClr val="bg1"/>
                </a:solidFill>
                <a:latin typeface="Times New Roman" panose="02020603050405020304" pitchFamily="18" charset="0"/>
                <a:cs typeface="Times New Roman" panose="02020603050405020304" pitchFamily="18" charset="0"/>
              </a:rPr>
              <a:t> of the city where wells exploit deep aquifers</a:t>
            </a:r>
          </a:p>
          <a:p>
            <a:r>
              <a:rPr lang="en-US" b="1" dirty="0">
                <a:solidFill>
                  <a:schemeClr val="bg1"/>
                </a:solidFill>
                <a:latin typeface="Times New Roman" panose="02020603050405020304" pitchFamily="18" charset="0"/>
                <a:cs typeface="Times New Roman" panose="02020603050405020304" pitchFamily="18" charset="0"/>
              </a:rPr>
              <a:t>during drought periods. </a:t>
            </a:r>
            <a:endParaRPr lang="en-US" b="1" dirty="0" smtClean="0">
              <a:solidFill>
                <a:schemeClr val="bg1"/>
              </a:solidFill>
              <a:latin typeface="Times New Roman" panose="02020603050405020304" pitchFamily="18" charset="0"/>
              <a:cs typeface="Times New Roman" panose="02020603050405020304" pitchFamily="18" charset="0"/>
            </a:endParaRPr>
          </a:p>
          <a:p>
            <a:endParaRPr lang="en-US" b="1" dirty="0" smtClean="0">
              <a:solidFill>
                <a:schemeClr val="bg1"/>
              </a:solidFill>
              <a:latin typeface="Times New Roman" panose="02020603050405020304" pitchFamily="18" charset="0"/>
              <a:cs typeface="Times New Roman" panose="02020603050405020304" pitchFamily="18" charset="0"/>
            </a:endParaRPr>
          </a:p>
          <a:p>
            <a:r>
              <a:rPr lang="en-US" b="1" dirty="0" smtClean="0">
                <a:solidFill>
                  <a:schemeClr val="bg1"/>
                </a:solidFill>
                <a:latin typeface="Times New Roman" panose="02020603050405020304" pitchFamily="18" charset="0"/>
                <a:cs typeface="Times New Roman" panose="02020603050405020304" pitchFamily="18" charset="0"/>
              </a:rPr>
              <a:t>Finally </a:t>
            </a:r>
            <a:r>
              <a:rPr lang="en-US" b="1" dirty="0">
                <a:solidFill>
                  <a:schemeClr val="bg1"/>
                </a:solidFill>
                <a:latin typeface="Times New Roman" panose="02020603050405020304" pitchFamily="18" charset="0"/>
                <a:cs typeface="Times New Roman" panose="02020603050405020304" pitchFamily="18" charset="0"/>
              </a:rPr>
              <a:t>piezometer </a:t>
            </a:r>
            <a:r>
              <a:rPr lang="en-US" b="1" dirty="0">
                <a:solidFill>
                  <a:srgbClr val="FFFF00"/>
                </a:solidFill>
                <a:latin typeface="Times New Roman" panose="02020603050405020304" pitchFamily="18" charset="0"/>
                <a:cs typeface="Times New Roman" panose="02020603050405020304" pitchFamily="18" charset="0"/>
              </a:rPr>
              <a:t>H5</a:t>
            </a:r>
            <a:r>
              <a:rPr lang="en-US" b="1" dirty="0">
                <a:solidFill>
                  <a:schemeClr val="bg1"/>
                </a:solidFill>
                <a:latin typeface="Times New Roman" panose="02020603050405020304" pitchFamily="18" charset="0"/>
                <a:cs typeface="Times New Roman" panose="02020603050405020304" pitchFamily="18" charset="0"/>
              </a:rPr>
              <a:t> and </a:t>
            </a:r>
            <a:r>
              <a:rPr lang="en-US" b="1" dirty="0">
                <a:solidFill>
                  <a:srgbClr val="FFFF00"/>
                </a:solidFill>
                <a:latin typeface="Times New Roman" panose="02020603050405020304" pitchFamily="18" charset="0"/>
                <a:cs typeface="Times New Roman" panose="02020603050405020304" pitchFamily="18" charset="0"/>
              </a:rPr>
              <a:t>H6</a:t>
            </a:r>
            <a:r>
              <a:rPr lang="en-US" b="1" dirty="0">
                <a:solidFill>
                  <a:schemeClr val="bg1"/>
                </a:solidFill>
                <a:latin typeface="Times New Roman" panose="02020603050405020304" pitchFamily="18" charset="0"/>
                <a:cs typeface="Times New Roman" panose="02020603050405020304" pitchFamily="18" charset="0"/>
              </a:rPr>
              <a:t> are located to the northeast following the </a:t>
            </a:r>
            <a:r>
              <a:rPr lang="en-US" b="1" dirty="0">
                <a:solidFill>
                  <a:srgbClr val="FFFF00"/>
                </a:solidFill>
                <a:latin typeface="Times New Roman" panose="02020603050405020304" pitchFamily="18" charset="0"/>
                <a:cs typeface="Times New Roman" panose="02020603050405020304" pitchFamily="18" charset="0"/>
              </a:rPr>
              <a:t>Segura River</a:t>
            </a:r>
            <a:r>
              <a:rPr lang="en-US" b="1" dirty="0">
                <a:solidFill>
                  <a:schemeClr val="bg1"/>
                </a:solidFill>
                <a:latin typeface="Times New Roman" panose="02020603050405020304" pitchFamily="18" charset="0"/>
                <a:cs typeface="Times New Roman" panose="02020603050405020304" pitchFamily="18" charset="0"/>
              </a:rPr>
              <a:t> on deformable silts and clays that reach up to 28 m thick.</a:t>
            </a:r>
          </a:p>
        </p:txBody>
      </p:sp>
      <p:sp>
        <p:nvSpPr>
          <p:cNvPr id="2" name="Rectangle 1"/>
          <p:cNvSpPr/>
          <p:nvPr/>
        </p:nvSpPr>
        <p:spPr>
          <a:xfrm>
            <a:off x="7806266" y="5252578"/>
            <a:ext cx="4385733" cy="1754326"/>
          </a:xfrm>
          <a:prstGeom prst="rect">
            <a:avLst/>
          </a:prstGeom>
        </p:spPr>
        <p:txBody>
          <a:bodyPr wrap="square">
            <a:spAutoFit/>
          </a:bodyPr>
          <a:lstStyle/>
          <a:p>
            <a:r>
              <a:rPr lang="en-US" b="1" dirty="0">
                <a:solidFill>
                  <a:srgbClr val="FFFF00"/>
                </a:solidFill>
                <a:latin typeface="Times New Roman" panose="02020603050405020304" pitchFamily="18" charset="0"/>
                <a:cs typeface="Times New Roman" panose="02020603050405020304" pitchFamily="18" charset="0"/>
              </a:rPr>
              <a:t>Temporal evolution of the </a:t>
            </a:r>
            <a:r>
              <a:rPr lang="en-US" b="1" dirty="0">
                <a:solidFill>
                  <a:schemeClr val="bg1"/>
                </a:solidFill>
                <a:latin typeface="Times New Roman" panose="02020603050405020304" pitchFamily="18" charset="0"/>
                <a:cs typeface="Times New Roman" panose="02020603050405020304" pitchFamily="18" charset="0"/>
              </a:rPr>
              <a:t>water table </a:t>
            </a:r>
            <a:r>
              <a:rPr lang="en-US" b="1" dirty="0">
                <a:solidFill>
                  <a:srgbClr val="FFFF00"/>
                </a:solidFill>
                <a:latin typeface="Times New Roman" panose="02020603050405020304" pitchFamily="18" charset="0"/>
                <a:cs typeface="Times New Roman" panose="02020603050405020304" pitchFamily="18" charset="0"/>
              </a:rPr>
              <a:t>compared with the temporal evolution of the </a:t>
            </a:r>
            <a:r>
              <a:rPr lang="en-US" b="1" dirty="0">
                <a:solidFill>
                  <a:schemeClr val="bg1"/>
                </a:solidFill>
                <a:latin typeface="Times New Roman" panose="02020603050405020304" pitchFamily="18" charset="0"/>
                <a:cs typeface="Times New Roman" panose="02020603050405020304" pitchFamily="18" charset="0"/>
              </a:rPr>
              <a:t>deformation estimated </a:t>
            </a:r>
            <a:r>
              <a:rPr lang="en-US" b="1" dirty="0">
                <a:solidFill>
                  <a:srgbClr val="FFFF00"/>
                </a:solidFill>
                <a:latin typeface="Times New Roman" panose="02020603050405020304" pitchFamily="18" charset="0"/>
                <a:cs typeface="Times New Roman" panose="02020603050405020304" pitchFamily="18" charset="0"/>
              </a:rPr>
              <a:t>for the periods </a:t>
            </a:r>
            <a:r>
              <a:rPr lang="en-US" b="1" dirty="0" smtClean="0">
                <a:solidFill>
                  <a:schemeClr val="bg1"/>
                </a:solidFill>
                <a:latin typeface="Times New Roman" panose="02020603050405020304" pitchFamily="18" charset="0"/>
                <a:cs typeface="Times New Roman" panose="02020603050405020304" pitchFamily="18" charset="0"/>
              </a:rPr>
              <a:t>1995–2005 and </a:t>
            </a:r>
            <a:r>
              <a:rPr lang="en-US" b="1" dirty="0">
                <a:solidFill>
                  <a:schemeClr val="bg1"/>
                </a:solidFill>
                <a:latin typeface="Times New Roman" panose="02020603050405020304" pitchFamily="18" charset="0"/>
                <a:cs typeface="Times New Roman" panose="02020603050405020304" pitchFamily="18" charset="0"/>
              </a:rPr>
              <a:t>2004–2008</a:t>
            </a:r>
            <a:r>
              <a:rPr lang="en-US" b="1" dirty="0">
                <a:solidFill>
                  <a:srgbClr val="FFFF00"/>
                </a:solidFill>
                <a:latin typeface="Times New Roman" panose="02020603050405020304" pitchFamily="18" charset="0"/>
                <a:cs typeface="Times New Roman" panose="02020603050405020304" pitchFamily="18" charset="0"/>
              </a:rPr>
              <a:t>.</a:t>
            </a:r>
            <a:br>
              <a:rPr lang="en-US" b="1" dirty="0">
                <a:solidFill>
                  <a:srgbClr val="FFFF00"/>
                </a:solidFill>
                <a:latin typeface="Times New Roman" panose="02020603050405020304" pitchFamily="18" charset="0"/>
                <a:cs typeface="Times New Roman" panose="02020603050405020304" pitchFamily="18" charset="0"/>
              </a:rPr>
            </a:br>
            <a:r>
              <a:rPr lang="en-US" b="1" dirty="0">
                <a:solidFill>
                  <a:srgbClr val="FFFF00"/>
                </a:solidFill>
                <a:latin typeface="Times New Roman" panose="02020603050405020304" pitchFamily="18" charset="0"/>
                <a:cs typeface="Times New Roman" panose="02020603050405020304" pitchFamily="18" charset="0"/>
              </a:rPr>
              <a:t/>
            </a:r>
            <a:br>
              <a:rPr lang="en-US" b="1" dirty="0">
                <a:solidFill>
                  <a:srgbClr val="FFFF00"/>
                </a:solidFill>
                <a:latin typeface="Times New Roman" panose="02020603050405020304" pitchFamily="18" charset="0"/>
                <a:cs typeface="Times New Roman" panose="02020603050405020304" pitchFamily="18" charset="0"/>
              </a:rPr>
            </a:br>
            <a:endParaRPr lang="en-US"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86138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9316" y="3941924"/>
            <a:ext cx="5488817" cy="28066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319315" y="508000"/>
            <a:ext cx="5488817" cy="27667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5"/>
          <a:stretch>
            <a:fillRect/>
          </a:stretch>
        </p:blipFill>
        <p:spPr>
          <a:xfrm>
            <a:off x="6187798" y="3526970"/>
            <a:ext cx="5813702" cy="3086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6076282" y="5487"/>
            <a:ext cx="5813702" cy="2654573"/>
          </a:xfrm>
          <a:prstGeom prst="rect">
            <a:avLst/>
          </a:prstGeom>
        </p:spPr>
        <p:txBody>
          <a:bodyPr wrap="square">
            <a:spAutoFit/>
          </a:bodyPr>
          <a:lstStyle/>
          <a:p>
            <a:pPr>
              <a:lnSpc>
                <a:spcPct val="150000"/>
              </a:lnSpc>
            </a:pPr>
            <a:r>
              <a:rPr lang="en-US" sz="2000" b="1" dirty="0" smtClean="0">
                <a:solidFill>
                  <a:srgbClr val="FFFF00"/>
                </a:solidFill>
                <a:latin typeface="Times New Roman" panose="02020603050405020304" pitchFamily="18" charset="0"/>
                <a:cs typeface="Times New Roman" panose="02020603050405020304" pitchFamily="18" charset="0"/>
              </a:rPr>
              <a:t>Measured Line of Sight</a:t>
            </a:r>
            <a:r>
              <a:rPr lang="fa-IR" sz="2000" b="1" dirty="0" smtClean="0">
                <a:solidFill>
                  <a:srgbClr val="FFFF00"/>
                </a:solidFill>
                <a:latin typeface="Times New Roman" panose="02020603050405020304" pitchFamily="18" charset="0"/>
                <a:cs typeface="Times New Roman" panose="02020603050405020304" pitchFamily="18" charset="0"/>
              </a:rPr>
              <a:t>) </a:t>
            </a:r>
            <a:r>
              <a:rPr lang="en-US" sz="2000" b="1" dirty="0" smtClean="0">
                <a:solidFill>
                  <a:srgbClr val="FFFF00"/>
                </a:solidFill>
                <a:latin typeface="Times New Roman" panose="02020603050405020304" pitchFamily="18" charset="0"/>
                <a:cs typeface="Times New Roman" panose="02020603050405020304" pitchFamily="18" charset="0"/>
              </a:rPr>
              <a:t> LOS</a:t>
            </a:r>
            <a:r>
              <a:rPr lang="fa-IR" sz="2000" b="1" dirty="0" smtClean="0">
                <a:solidFill>
                  <a:srgbClr val="FFFF00"/>
                </a:solidFill>
                <a:latin typeface="Times New Roman" panose="02020603050405020304" pitchFamily="18" charset="0"/>
                <a:cs typeface="Times New Roman" panose="02020603050405020304" pitchFamily="18" charset="0"/>
              </a:rPr>
              <a:t>(</a:t>
            </a:r>
            <a:r>
              <a:rPr lang="en-US" sz="2000" b="1" dirty="0" smtClean="0">
                <a:solidFill>
                  <a:srgbClr val="FFFF00"/>
                </a:solidFill>
                <a:latin typeface="Times New Roman" panose="02020603050405020304" pitchFamily="18" charset="0"/>
                <a:cs typeface="Times New Roman" panose="02020603050405020304" pitchFamily="18" charset="0"/>
              </a:rPr>
              <a:t> displacement rate between 1995 and 2005 </a:t>
            </a:r>
            <a:r>
              <a:rPr lang="en-US" sz="2000" b="1" dirty="0">
                <a:solidFill>
                  <a:srgbClr val="FFFF00"/>
                </a:solidFill>
                <a:latin typeface="Times New Roman" panose="02020603050405020304" pitchFamily="18" charset="0"/>
                <a:cs typeface="Times New Roman" panose="02020603050405020304" pitchFamily="18" charset="0"/>
              </a:rPr>
              <a:t>and between 2004 and 2008 </a:t>
            </a:r>
          </a:p>
          <a:p>
            <a:pPr>
              <a:lnSpc>
                <a:spcPct val="150000"/>
              </a:lnSpc>
            </a:pPr>
            <a:endParaRPr lang="en-US" sz="2000" b="1" dirty="0" smtClean="0">
              <a:solidFill>
                <a:srgbClr val="FFFF00"/>
              </a:solidFill>
              <a:latin typeface="Times New Roman" panose="02020603050405020304" pitchFamily="18" charset="0"/>
              <a:cs typeface="Times New Roman" panose="02020603050405020304" pitchFamily="18" charset="0"/>
            </a:endParaRPr>
          </a:p>
          <a:p>
            <a:pPr>
              <a:lnSpc>
                <a:spcPct val="150000"/>
              </a:lnSpc>
            </a:pPr>
            <a:endParaRPr lang="fa-IR" sz="19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endParaRPr lang="fa-IR" sz="16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1600" b="1" dirty="0" smtClean="0">
                <a:solidFill>
                  <a:schemeClr val="bg1"/>
                </a:solidFill>
                <a:latin typeface="Times New Roman" panose="02020603050405020304" pitchFamily="18" charset="0"/>
                <a:cs typeface="Times New Roman" panose="02020603050405020304" pitchFamily="18" charset="0"/>
              </a:rPr>
              <a:t>. </a:t>
            </a:r>
            <a:endParaRPr lang="en-US" sz="1600" b="1" dirty="0">
              <a:solidFill>
                <a:schemeClr val="bg1"/>
              </a:solidFill>
              <a:latin typeface="Times New Roman" panose="02020603050405020304" pitchFamily="18" charset="0"/>
              <a:cs typeface="Times New Roman" panose="02020603050405020304" pitchFamily="18" charset="0"/>
            </a:endParaRPr>
          </a:p>
        </p:txBody>
      </p:sp>
      <p:sp>
        <p:nvSpPr>
          <p:cNvPr id="2" name="Rectangle 1"/>
          <p:cNvSpPr/>
          <p:nvPr/>
        </p:nvSpPr>
        <p:spPr>
          <a:xfrm>
            <a:off x="6046649" y="1096454"/>
            <a:ext cx="6096000" cy="1631216"/>
          </a:xfrm>
          <a:prstGeom prst="rect">
            <a:avLst/>
          </a:prstGeom>
        </p:spPr>
        <p:txBody>
          <a:bodyPr>
            <a:spAutoFit/>
          </a:bodyPr>
          <a:lstStyle/>
          <a:p>
            <a:r>
              <a:rPr lang="en-US" sz="2000" b="1" dirty="0">
                <a:solidFill>
                  <a:schemeClr val="bg1"/>
                </a:solidFill>
                <a:latin typeface="Times New Roman" panose="02020603050405020304" pitchFamily="18" charset="0"/>
                <a:cs typeface="Times New Roman" panose="02020603050405020304" pitchFamily="18" charset="0"/>
              </a:rPr>
              <a:t>is not observed in </a:t>
            </a:r>
            <a:r>
              <a:rPr lang="en-US" sz="2000" b="1" dirty="0">
                <a:solidFill>
                  <a:srgbClr val="FFFF00"/>
                </a:solidFill>
                <a:latin typeface="Times New Roman" panose="02020603050405020304" pitchFamily="18" charset="0"/>
                <a:cs typeface="Times New Roman" panose="02020603050405020304" pitchFamily="18" charset="0"/>
              </a:rPr>
              <a:t>piezometer H1 </a:t>
            </a:r>
            <a:r>
              <a:rPr lang="en-US" sz="2000" b="1" dirty="0">
                <a:solidFill>
                  <a:schemeClr val="bg1"/>
                </a:solidFill>
                <a:latin typeface="Times New Roman" panose="02020603050405020304" pitchFamily="18" charset="0"/>
                <a:cs typeface="Times New Roman" panose="02020603050405020304" pitchFamily="18" charset="0"/>
              </a:rPr>
              <a:t>where the estimated </a:t>
            </a:r>
            <a:r>
              <a:rPr lang="en-US" sz="2000" b="1" dirty="0">
                <a:solidFill>
                  <a:srgbClr val="FFFF00"/>
                </a:solidFill>
                <a:latin typeface="Times New Roman" panose="02020603050405020304" pitchFamily="18" charset="0"/>
                <a:cs typeface="Times New Roman" panose="02020603050405020304" pitchFamily="18" charset="0"/>
              </a:rPr>
              <a:t>displacement velocity was 4.7 mm/year</a:t>
            </a:r>
            <a:r>
              <a:rPr lang="en-US" sz="2000" b="1" dirty="0">
                <a:solidFill>
                  <a:schemeClr val="bg1"/>
                </a:solidFill>
                <a:latin typeface="Times New Roman" panose="02020603050405020304" pitchFamily="18" charset="0"/>
                <a:cs typeface="Times New Roman" panose="02020603050405020304" pitchFamily="18" charset="0"/>
              </a:rPr>
              <a:t>, despite a 13 m water table decline (double than in the rest of piezometers) and the presence of a greater than 20 m thick compressible layer</a:t>
            </a:r>
          </a:p>
        </p:txBody>
      </p:sp>
      <p:sp>
        <p:nvSpPr>
          <p:cNvPr id="3" name="Rectangle 2"/>
          <p:cNvSpPr/>
          <p:nvPr/>
        </p:nvSpPr>
        <p:spPr>
          <a:xfrm>
            <a:off x="722857" y="0"/>
            <a:ext cx="4681731" cy="507831"/>
          </a:xfrm>
          <a:prstGeom prst="rect">
            <a:avLst/>
          </a:prstGeom>
        </p:spPr>
        <p:txBody>
          <a:bodyPr wrap="none">
            <a:spAutoFit/>
          </a:bodyPr>
          <a:lstStyle/>
          <a:p>
            <a:pPr marL="457200" indent="-457200">
              <a:lnSpc>
                <a:spcPct val="150000"/>
              </a:lnSpc>
              <a:buAutoNum type="alphaLcParenBoth"/>
            </a:pPr>
            <a:r>
              <a:rPr lang="en-US" b="1" dirty="0">
                <a:solidFill>
                  <a:schemeClr val="bg1"/>
                </a:solidFill>
                <a:latin typeface="Times New Roman" panose="02020603050405020304" pitchFamily="18" charset="0"/>
                <a:cs typeface="Times New Roman" panose="02020603050405020304" pitchFamily="18" charset="0"/>
              </a:rPr>
              <a:t>Thickness map of compressible deposits. </a:t>
            </a:r>
          </a:p>
        </p:txBody>
      </p:sp>
      <p:sp>
        <p:nvSpPr>
          <p:cNvPr id="4" name="Rectangle 3"/>
          <p:cNvSpPr/>
          <p:nvPr/>
        </p:nvSpPr>
        <p:spPr>
          <a:xfrm>
            <a:off x="1390828" y="3354405"/>
            <a:ext cx="3345788" cy="507831"/>
          </a:xfrm>
          <a:prstGeom prst="rect">
            <a:avLst/>
          </a:prstGeom>
        </p:spPr>
        <p:txBody>
          <a:bodyPr wrap="none">
            <a:spAutoFit/>
          </a:bodyPr>
          <a:lstStyle/>
          <a:p>
            <a:pPr>
              <a:lnSpc>
                <a:spcPct val="150000"/>
              </a:lnSpc>
            </a:pPr>
            <a:r>
              <a:rPr lang="en-US" b="1" dirty="0">
                <a:solidFill>
                  <a:schemeClr val="bg1"/>
                </a:solidFill>
                <a:latin typeface="Times New Roman" panose="02020603050405020304" pitchFamily="18" charset="0"/>
                <a:cs typeface="Times New Roman" panose="02020603050405020304" pitchFamily="18" charset="0"/>
              </a:rPr>
              <a:t>(b), and between 2004 and 2008 </a:t>
            </a:r>
          </a:p>
        </p:txBody>
      </p:sp>
      <p:sp>
        <p:nvSpPr>
          <p:cNvPr id="9" name="Rectangle 8"/>
          <p:cNvSpPr/>
          <p:nvPr/>
        </p:nvSpPr>
        <p:spPr>
          <a:xfrm>
            <a:off x="6187798" y="2972587"/>
            <a:ext cx="6096000" cy="338554"/>
          </a:xfrm>
          <a:prstGeom prst="rect">
            <a:avLst/>
          </a:prstGeom>
        </p:spPr>
        <p:txBody>
          <a:bodyPr>
            <a:spAutoFit/>
          </a:bodyPr>
          <a:lstStyle/>
          <a:p>
            <a:r>
              <a:rPr lang="en-US" sz="1600" b="1" dirty="0">
                <a:solidFill>
                  <a:schemeClr val="bg1"/>
                </a:solidFill>
                <a:latin typeface="Times New Roman" panose="02020603050405020304" pitchFamily="18" charset="0"/>
                <a:cs typeface="Times New Roman" panose="02020603050405020304" pitchFamily="18" charset="0"/>
              </a:rPr>
              <a:t>(c) superposed over the thickness map of compressible deposits</a:t>
            </a:r>
            <a:endParaRPr lang="en-US" sz="1600" dirty="0"/>
          </a:p>
        </p:txBody>
      </p:sp>
      <p:sp>
        <p:nvSpPr>
          <p:cNvPr id="10" name="Right Arrow 9"/>
          <p:cNvSpPr/>
          <p:nvPr/>
        </p:nvSpPr>
        <p:spPr>
          <a:xfrm rot="1633468">
            <a:off x="1393983" y="2831295"/>
            <a:ext cx="798780" cy="20721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03433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7078133" cy="1453243"/>
          </a:xfrm>
          <a:prstGeom prst="rect">
            <a:avLst/>
          </a:prstGeom>
        </p:spPr>
      </p:pic>
      <p:pic>
        <p:nvPicPr>
          <p:cNvPr id="5" name="Picture 4"/>
          <p:cNvPicPr>
            <a:picLocks noChangeAspect="1"/>
          </p:cNvPicPr>
          <p:nvPr/>
        </p:nvPicPr>
        <p:blipFill>
          <a:blip r:embed="rId4"/>
          <a:stretch>
            <a:fillRect/>
          </a:stretch>
        </p:blipFill>
        <p:spPr>
          <a:xfrm>
            <a:off x="0" y="1453243"/>
            <a:ext cx="7078133" cy="3396343"/>
          </a:xfrm>
          <a:prstGeom prst="rect">
            <a:avLst/>
          </a:prstGeom>
        </p:spPr>
      </p:pic>
      <p:pic>
        <p:nvPicPr>
          <p:cNvPr id="6" name="Picture 5"/>
          <p:cNvPicPr>
            <a:picLocks noChangeAspect="1"/>
          </p:cNvPicPr>
          <p:nvPr/>
        </p:nvPicPr>
        <p:blipFill>
          <a:blip r:embed="rId5"/>
          <a:stretch>
            <a:fillRect/>
          </a:stretch>
        </p:blipFill>
        <p:spPr>
          <a:xfrm>
            <a:off x="-1" y="4849587"/>
            <a:ext cx="7078134" cy="2008414"/>
          </a:xfrm>
          <a:prstGeom prst="rect">
            <a:avLst/>
          </a:prstGeom>
        </p:spPr>
      </p:pic>
      <p:sp>
        <p:nvSpPr>
          <p:cNvPr id="7" name="Rectangle 6"/>
          <p:cNvSpPr/>
          <p:nvPr/>
        </p:nvSpPr>
        <p:spPr>
          <a:xfrm>
            <a:off x="7247468" y="2335806"/>
            <a:ext cx="5283200" cy="1631216"/>
          </a:xfrm>
          <a:prstGeom prst="rect">
            <a:avLst/>
          </a:prstGeom>
        </p:spPr>
        <p:txBody>
          <a:bodyPr wrap="square">
            <a:spAutoFit/>
          </a:bodyPr>
          <a:lstStyle/>
          <a:p>
            <a:r>
              <a:rPr lang="en-US" sz="2000" b="1" dirty="0">
                <a:solidFill>
                  <a:srgbClr val="000000"/>
                </a:solidFill>
                <a:latin typeface="Times New Roman" panose="02020603050405020304" pitchFamily="18" charset="0"/>
                <a:cs typeface="Times New Roman" panose="02020603050405020304" pitchFamily="18" charset="0"/>
              </a:rPr>
              <a:t>Location of the selected </a:t>
            </a:r>
            <a:r>
              <a:rPr lang="en-US" sz="2000" b="1" dirty="0">
                <a:solidFill>
                  <a:srgbClr val="FFFF00"/>
                </a:solidFill>
                <a:latin typeface="Times New Roman" panose="02020603050405020304" pitchFamily="18" charset="0"/>
                <a:cs typeface="Times New Roman" panose="02020603050405020304" pitchFamily="18" charset="0"/>
              </a:rPr>
              <a:t>SPs</a:t>
            </a:r>
            <a:r>
              <a:rPr lang="en-US" sz="2000" b="1" dirty="0">
                <a:solidFill>
                  <a:srgbClr val="000000"/>
                </a:solidFill>
                <a:latin typeface="Times New Roman" panose="02020603050405020304" pitchFamily="18" charset="0"/>
                <a:cs typeface="Times New Roman" panose="02020603050405020304" pitchFamily="18" charset="0"/>
              </a:rPr>
              <a:t> around each </a:t>
            </a:r>
            <a:r>
              <a:rPr lang="en-US" sz="2000" b="1" dirty="0">
                <a:solidFill>
                  <a:srgbClr val="FFFF00"/>
                </a:solidFill>
                <a:latin typeface="Times New Roman" panose="02020603050405020304" pitchFamily="18" charset="0"/>
                <a:cs typeface="Times New Roman" panose="02020603050405020304" pitchFamily="18" charset="0"/>
              </a:rPr>
              <a:t>extensometer.</a:t>
            </a:r>
            <a:r>
              <a:rPr lang="en-US" sz="2000" b="1" dirty="0">
                <a:solidFill>
                  <a:srgbClr val="000000"/>
                </a:solidFill>
                <a:latin typeface="Times New Roman" panose="02020603050405020304" pitchFamily="18" charset="0"/>
                <a:cs typeface="Times New Roman" panose="02020603050405020304" pitchFamily="18" charset="0"/>
              </a:rPr>
              <a:t> The </a:t>
            </a:r>
            <a:r>
              <a:rPr lang="en-US" sz="2000" b="1" dirty="0">
                <a:solidFill>
                  <a:srgbClr val="FFFF00"/>
                </a:solidFill>
                <a:latin typeface="Times New Roman" panose="02020603050405020304" pitchFamily="18" charset="0"/>
                <a:cs typeface="Times New Roman" panose="02020603050405020304" pitchFamily="18" charset="0"/>
              </a:rPr>
              <a:t>white arrow </a:t>
            </a:r>
            <a:r>
              <a:rPr lang="en-US" sz="2000" b="1" dirty="0">
                <a:solidFill>
                  <a:srgbClr val="000000"/>
                </a:solidFill>
                <a:latin typeface="Times New Roman" panose="02020603050405020304" pitchFamily="18" charset="0"/>
                <a:cs typeface="Times New Roman" panose="02020603050405020304" pitchFamily="18" charset="0"/>
              </a:rPr>
              <a:t>indicates the distance to the closest </a:t>
            </a:r>
            <a:r>
              <a:rPr lang="en-US" sz="2000" b="1" dirty="0">
                <a:solidFill>
                  <a:srgbClr val="FFFF00"/>
                </a:solidFill>
                <a:latin typeface="Times New Roman" panose="02020603050405020304" pitchFamily="18" charset="0"/>
                <a:cs typeface="Times New Roman" panose="02020603050405020304" pitchFamily="18" charset="0"/>
              </a:rPr>
              <a:t>piezometer</a:t>
            </a:r>
            <a:r>
              <a:rPr lang="en-US" sz="2000" b="1" dirty="0" smtClean="0">
                <a:solidFill>
                  <a:srgbClr val="FFFF00"/>
                </a:solidFill>
                <a:latin typeface="Times New Roman" panose="02020603050405020304" pitchFamily="18" charset="0"/>
                <a:cs typeface="Times New Roman" panose="02020603050405020304" pitchFamily="18" charset="0"/>
              </a:rPr>
              <a:t>.</a:t>
            </a:r>
            <a:r>
              <a:rPr lang="en-US" sz="2000" b="1" dirty="0" smtClean="0">
                <a:solidFill>
                  <a:srgbClr val="000000"/>
                </a:solidFill>
                <a:latin typeface="Times New Roman" panose="02020603050405020304" pitchFamily="18" charset="0"/>
                <a:cs typeface="Times New Roman" panose="02020603050405020304" pitchFamily="18" charset="0"/>
              </a:rPr>
              <a:t/>
            </a:r>
            <a:br>
              <a:rPr lang="en-US" sz="2000" b="1" dirty="0" smtClean="0">
                <a:solidFill>
                  <a:srgbClr val="000000"/>
                </a:solidFill>
                <a:latin typeface="Times New Roman" panose="02020603050405020304" pitchFamily="18" charset="0"/>
                <a:cs typeface="Times New Roman" panose="02020603050405020304" pitchFamily="18" charset="0"/>
              </a:rPr>
            </a:br>
            <a:r>
              <a:rPr lang="en-US" sz="2000" b="1" dirty="0">
                <a:solidFill>
                  <a:srgbClr val="000000"/>
                </a:solidFill>
                <a:latin typeface="Times New Roman" panose="02020603050405020304" pitchFamily="18" charset="0"/>
                <a:cs typeface="Times New Roman" panose="02020603050405020304" pitchFamily="18" charset="0"/>
              </a:rPr>
              <a:t/>
            </a:r>
            <a:br>
              <a:rPr lang="en-US" sz="2000" b="1" dirty="0">
                <a:solidFill>
                  <a:srgbClr val="000000"/>
                </a:solidFill>
                <a:latin typeface="Times New Roman" panose="02020603050405020304" pitchFamily="18" charset="0"/>
                <a:cs typeface="Times New Roman" panose="02020603050405020304" pitchFamily="18" charset="0"/>
              </a:rPr>
            </a:b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96280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5467" y="137429"/>
            <a:ext cx="6349999" cy="31909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135467" y="3484770"/>
            <a:ext cx="6349999" cy="3143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6680198" y="137429"/>
            <a:ext cx="5317068" cy="3046988"/>
          </a:xfrm>
          <a:prstGeom prst="rect">
            <a:avLst/>
          </a:prstGeom>
        </p:spPr>
        <p:txBody>
          <a:bodyPr wrap="square">
            <a:spAutoFit/>
          </a:bodyPr>
          <a:lstStyle/>
          <a:p>
            <a:pPr>
              <a:lnSpc>
                <a:spcPct val="150000"/>
              </a:lnSpc>
            </a:pPr>
            <a:r>
              <a:rPr lang="en-US" sz="2000" b="1" dirty="0">
                <a:solidFill>
                  <a:srgbClr val="000000"/>
                </a:solidFill>
                <a:latin typeface="Times New Roman" panose="02020603050405020304" pitchFamily="18" charset="0"/>
                <a:cs typeface="Times New Roman" panose="02020603050405020304" pitchFamily="18" charset="0"/>
              </a:rPr>
              <a:t>Time series of the </a:t>
            </a:r>
            <a:r>
              <a:rPr lang="en-US" sz="2000" b="1" dirty="0">
                <a:solidFill>
                  <a:srgbClr val="FFFF00"/>
                </a:solidFill>
                <a:latin typeface="Times New Roman" panose="02020603050405020304" pitchFamily="18" charset="0"/>
                <a:cs typeface="Times New Roman" panose="02020603050405020304" pitchFamily="18" charset="0"/>
              </a:rPr>
              <a:t>LOS</a:t>
            </a:r>
            <a:r>
              <a:rPr lang="en-US" sz="2400" b="1" dirty="0">
                <a:solidFill>
                  <a:srgbClr val="FFFF00"/>
                </a:solidFill>
                <a:latin typeface="Times New Roman" panose="02020603050405020304" pitchFamily="18" charset="0"/>
                <a:cs typeface="Times New Roman" panose="02020603050405020304" pitchFamily="18" charset="0"/>
              </a:rPr>
              <a:t> </a:t>
            </a:r>
            <a:r>
              <a:rPr lang="en-US" sz="2000" b="1" dirty="0">
                <a:solidFill>
                  <a:srgbClr val="000000"/>
                </a:solidFill>
                <a:latin typeface="Times New Roman" panose="02020603050405020304" pitchFamily="18" charset="0"/>
                <a:cs typeface="Times New Roman" panose="02020603050405020304" pitchFamily="18" charset="0"/>
              </a:rPr>
              <a:t>displacements estimated with the </a:t>
            </a:r>
            <a:r>
              <a:rPr lang="en-US" sz="2000" b="1" dirty="0">
                <a:solidFill>
                  <a:srgbClr val="FFFF00"/>
                </a:solidFill>
                <a:latin typeface="Times New Roman" panose="02020603050405020304" pitchFamily="18" charset="0"/>
                <a:cs typeface="Times New Roman" panose="02020603050405020304" pitchFamily="18" charset="0"/>
              </a:rPr>
              <a:t>SPN</a:t>
            </a:r>
            <a:r>
              <a:rPr lang="en-US" sz="2000" b="1" dirty="0">
                <a:solidFill>
                  <a:srgbClr val="000000"/>
                </a:solidFill>
                <a:latin typeface="Times New Roman" panose="02020603050405020304" pitchFamily="18" charset="0"/>
                <a:cs typeface="Times New Roman" panose="02020603050405020304" pitchFamily="18" charset="0"/>
              </a:rPr>
              <a:t> technique and with the </a:t>
            </a:r>
            <a:r>
              <a:rPr lang="en-US" sz="2000" b="1" dirty="0">
                <a:solidFill>
                  <a:srgbClr val="FFFF00"/>
                </a:solidFill>
                <a:latin typeface="Times New Roman" panose="02020603050405020304" pitchFamily="18" charset="0"/>
                <a:cs typeface="Times New Roman" panose="02020603050405020304" pitchFamily="18" charset="0"/>
              </a:rPr>
              <a:t>LOS</a:t>
            </a:r>
            <a:r>
              <a:rPr lang="en-US" sz="2000" b="1" dirty="0">
                <a:solidFill>
                  <a:srgbClr val="000000"/>
                </a:solidFill>
                <a:latin typeface="Times New Roman" panose="02020603050405020304" pitchFamily="18" charset="0"/>
                <a:cs typeface="Times New Roman" panose="02020603050405020304" pitchFamily="18" charset="0"/>
              </a:rPr>
              <a:t>-projected measurements from </a:t>
            </a:r>
            <a:r>
              <a:rPr lang="en-US" sz="2000" b="1" dirty="0" smtClean="0">
                <a:solidFill>
                  <a:srgbClr val="000000"/>
                </a:solidFill>
                <a:latin typeface="Times New Roman" panose="02020603050405020304" pitchFamily="18" charset="0"/>
                <a:cs typeface="Times New Roman" panose="02020603050405020304" pitchFamily="18" charset="0"/>
              </a:rPr>
              <a:t>the </a:t>
            </a:r>
            <a:r>
              <a:rPr lang="en-US" sz="2400" b="1" dirty="0" smtClean="0">
                <a:solidFill>
                  <a:srgbClr val="FFFF00"/>
                </a:solidFill>
                <a:latin typeface="Times New Roman" panose="02020603050405020304" pitchFamily="18" charset="0"/>
                <a:cs typeface="Times New Roman" panose="02020603050405020304" pitchFamily="18" charset="0"/>
              </a:rPr>
              <a:t>extensometers</a:t>
            </a:r>
            <a:r>
              <a:rPr lang="en-US" sz="2000" b="1" dirty="0">
                <a:solidFill>
                  <a:srgbClr val="000000"/>
                </a:solidFill>
                <a:latin typeface="Times New Roman" panose="02020603050405020304" pitchFamily="18" charset="0"/>
                <a:cs typeface="Times New Roman" panose="02020603050405020304" pitchFamily="18" charset="0"/>
              </a:rPr>
              <a:t>.</a:t>
            </a:r>
            <a:br>
              <a:rPr lang="en-US" sz="2000" b="1" dirty="0">
                <a:solidFill>
                  <a:srgbClr val="000000"/>
                </a:solidFill>
                <a:latin typeface="Times New Roman" panose="02020603050405020304" pitchFamily="18" charset="0"/>
                <a:cs typeface="Times New Roman" panose="02020603050405020304" pitchFamily="18" charset="0"/>
              </a:rPr>
            </a:br>
            <a:r>
              <a:rPr lang="en-US" sz="2000" b="1" dirty="0">
                <a:solidFill>
                  <a:srgbClr val="000000"/>
                </a:solidFill>
                <a:latin typeface="Times New Roman" panose="02020603050405020304" pitchFamily="18" charset="0"/>
                <a:cs typeface="Times New Roman" panose="02020603050405020304" pitchFamily="18" charset="0"/>
              </a:rPr>
              <a:t/>
            </a:r>
            <a:br>
              <a:rPr lang="en-US" sz="2000" b="1" dirty="0">
                <a:solidFill>
                  <a:srgbClr val="000000"/>
                </a:solidFill>
                <a:latin typeface="Times New Roman" panose="02020603050405020304" pitchFamily="18" charset="0"/>
                <a:cs typeface="Times New Roman" panose="02020603050405020304" pitchFamily="18" charset="0"/>
              </a:rPr>
            </a:br>
            <a:endParaRPr lang="en-US" sz="2000" b="1" dirty="0">
              <a:latin typeface="Times New Roman" panose="02020603050405020304" pitchFamily="18" charset="0"/>
              <a:cs typeface="Times New Roman" panose="02020603050405020304" pitchFamily="18" charset="0"/>
            </a:endParaRPr>
          </a:p>
        </p:txBody>
      </p:sp>
      <p:sp>
        <p:nvSpPr>
          <p:cNvPr id="7" name="Rectangle 6"/>
          <p:cNvSpPr/>
          <p:nvPr/>
        </p:nvSpPr>
        <p:spPr>
          <a:xfrm>
            <a:off x="6680199" y="2542768"/>
            <a:ext cx="5317067" cy="3877985"/>
          </a:xfrm>
          <a:prstGeom prst="rect">
            <a:avLst/>
          </a:prstGeom>
        </p:spPr>
        <p:txBody>
          <a:bodyPr wrap="square">
            <a:spAutoFit/>
          </a:bodyPr>
          <a:lstStyle/>
          <a:p>
            <a:pPr>
              <a:lnSpc>
                <a:spcPct val="150000"/>
              </a:lnSpc>
            </a:pPr>
            <a:r>
              <a:rPr lang="en-US" sz="2000" b="1" dirty="0">
                <a:solidFill>
                  <a:schemeClr val="bg1"/>
                </a:solidFill>
                <a:latin typeface="Times New Roman" panose="02020603050405020304" pitchFamily="18" charset="0"/>
                <a:cs typeface="Times New Roman" panose="02020603050405020304" pitchFamily="18" charset="0"/>
              </a:rPr>
              <a:t>The temporal evolution of the displacements measured with </a:t>
            </a:r>
            <a:r>
              <a:rPr lang="en-US" sz="2000" b="1" dirty="0">
                <a:solidFill>
                  <a:srgbClr val="FFFF00"/>
                </a:solidFill>
                <a:latin typeface="Times New Roman" panose="02020603050405020304" pitchFamily="18" charset="0"/>
                <a:cs typeface="Times New Roman" panose="02020603050405020304" pitchFamily="18" charset="0"/>
              </a:rPr>
              <a:t>eight </a:t>
            </a:r>
            <a:r>
              <a:rPr lang="en-US" sz="2000" b="1" dirty="0" smtClean="0">
                <a:solidFill>
                  <a:srgbClr val="FFFF00"/>
                </a:solidFill>
                <a:latin typeface="Times New Roman" panose="02020603050405020304" pitchFamily="18" charset="0"/>
                <a:cs typeface="Times New Roman" panose="02020603050405020304" pitchFamily="18" charset="0"/>
              </a:rPr>
              <a:t>representative extensometers</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a:solidFill>
                  <a:schemeClr val="bg1"/>
                </a:solidFill>
                <a:latin typeface="Times New Roman" panose="02020603050405020304" pitchFamily="18" charset="0"/>
                <a:cs typeface="Times New Roman" panose="02020603050405020304" pitchFamily="18" charset="0"/>
              </a:rPr>
              <a:t>and estimated with the SPN technique is plotted in </a:t>
            </a:r>
            <a:r>
              <a:rPr lang="en-US" sz="2000" b="1" dirty="0" smtClean="0">
                <a:solidFill>
                  <a:schemeClr val="bg1"/>
                </a:solidFill>
                <a:latin typeface="Times New Roman" panose="02020603050405020304" pitchFamily="18" charset="0"/>
                <a:cs typeface="Times New Roman" panose="02020603050405020304" pitchFamily="18" charset="0"/>
              </a:rPr>
              <a:t>Fig. </a:t>
            </a:r>
            <a:endParaRPr lang="en-US" sz="2000" b="1" dirty="0">
              <a:solidFill>
                <a:schemeClr val="bg1"/>
              </a:solidFill>
              <a:latin typeface="Times New Roman" panose="02020603050405020304" pitchFamily="18" charset="0"/>
              <a:cs typeface="Times New Roman" panose="02020603050405020304" pitchFamily="18" charset="0"/>
            </a:endParaRPr>
          </a:p>
          <a:p>
            <a:pPr>
              <a:lnSpc>
                <a:spcPct val="150000"/>
              </a:lnSpc>
            </a:pPr>
            <a:endParaRPr lang="en-US"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pPr>
            <a:r>
              <a:rPr lang="en-US" sz="2000" b="1" dirty="0" smtClean="0">
                <a:solidFill>
                  <a:schemeClr val="bg1"/>
                </a:solidFill>
                <a:latin typeface="Times New Roman" panose="02020603050405020304" pitchFamily="18" charset="0"/>
                <a:cs typeface="Times New Roman" panose="02020603050405020304" pitchFamily="18" charset="0"/>
              </a:rPr>
              <a:t>A </a:t>
            </a:r>
            <a:r>
              <a:rPr lang="en-US" sz="2400" b="1" dirty="0">
                <a:solidFill>
                  <a:srgbClr val="FFFF00"/>
                </a:solidFill>
                <a:latin typeface="Times New Roman" panose="02020603050405020304" pitchFamily="18" charset="0"/>
                <a:cs typeface="Times New Roman" panose="02020603050405020304" pitchFamily="18" charset="0"/>
              </a:rPr>
              <a:t>good agreement </a:t>
            </a:r>
            <a:r>
              <a:rPr lang="en-US" sz="2000" b="1" dirty="0">
                <a:solidFill>
                  <a:schemeClr val="bg1"/>
                </a:solidFill>
                <a:latin typeface="Times New Roman" panose="02020603050405020304" pitchFamily="18" charset="0"/>
                <a:cs typeface="Times New Roman" panose="02020603050405020304" pitchFamily="18" charset="0"/>
              </a:rPr>
              <a:t>can be observed between the ground based measurements and the SAR based estimations of deformation.</a:t>
            </a:r>
          </a:p>
        </p:txBody>
      </p:sp>
    </p:spTree>
    <p:extLst>
      <p:ext uri="{BB962C8B-B14F-4D97-AF65-F5344CB8AC3E}">
        <p14:creationId xmlns:p14="http://schemas.microsoft.com/office/powerpoint/2010/main" val="20596602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Grp="1" noChangeAspect="1"/>
          </p:cNvPicPr>
          <p:nvPr>
            <p:ph idx="1"/>
          </p:nvPr>
        </p:nvPicPr>
        <p:blipFill>
          <a:blip r:embed="rId3"/>
          <a:stretch>
            <a:fillRect/>
          </a:stretch>
        </p:blipFill>
        <p:spPr>
          <a:xfrm>
            <a:off x="7281334" y="2503667"/>
            <a:ext cx="4634990" cy="4013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440266" y="236849"/>
            <a:ext cx="6096000" cy="1200329"/>
          </a:xfrm>
          <a:prstGeom prst="rect">
            <a:avLst/>
          </a:prstGeom>
        </p:spPr>
        <p:txBody>
          <a:bodyPr>
            <a:spAutoFit/>
          </a:bodyPr>
          <a:lstStyle/>
          <a:p>
            <a:r>
              <a:rPr lang="en-US" sz="2400" b="1" dirty="0">
                <a:solidFill>
                  <a:srgbClr val="C00000"/>
                </a:solidFill>
                <a:latin typeface="Times New Roman" panose="02020603050405020304" pitchFamily="18" charset="0"/>
                <a:cs typeface="Times New Roman" panose="02020603050405020304" pitchFamily="18" charset="0"/>
              </a:rPr>
              <a:t>Conclusions</a:t>
            </a:r>
            <a:br>
              <a:rPr lang="en-US" sz="2400" b="1" dirty="0">
                <a:solidFill>
                  <a:srgbClr val="C00000"/>
                </a:solidFill>
                <a:latin typeface="Times New Roman" panose="02020603050405020304" pitchFamily="18" charset="0"/>
                <a:cs typeface="Times New Roman" panose="02020603050405020304" pitchFamily="18" charset="0"/>
              </a:rPr>
            </a:br>
            <a:r>
              <a:rPr lang="en-US" sz="2400" b="1" dirty="0">
                <a:solidFill>
                  <a:srgbClr val="FFFF00"/>
                </a:solidFill>
                <a:latin typeface="Times New Roman" panose="02020603050405020304" pitchFamily="18" charset="0"/>
                <a:cs typeface="Times New Roman" panose="02020603050405020304" pitchFamily="18" charset="0"/>
              </a:rPr>
              <a:t/>
            </a:r>
            <a:br>
              <a:rPr lang="en-US" sz="2400" b="1" dirty="0">
                <a:solidFill>
                  <a:srgbClr val="FFFF00"/>
                </a:solidFill>
                <a:latin typeface="Times New Roman" panose="02020603050405020304" pitchFamily="18" charset="0"/>
                <a:cs typeface="Times New Roman" panose="02020603050405020304" pitchFamily="18" charset="0"/>
              </a:rPr>
            </a:br>
            <a:endParaRPr lang="en-US" sz="2400" b="1" dirty="0">
              <a:solidFill>
                <a:srgbClr val="FFFF00"/>
              </a:solidFill>
              <a:latin typeface="Times New Roman" panose="02020603050405020304" pitchFamily="18" charset="0"/>
              <a:cs typeface="Times New Roman" panose="02020603050405020304" pitchFamily="18" charset="0"/>
            </a:endParaRPr>
          </a:p>
        </p:txBody>
      </p:sp>
      <p:sp>
        <p:nvSpPr>
          <p:cNvPr id="8" name="Rectangle 7"/>
          <p:cNvSpPr/>
          <p:nvPr/>
        </p:nvSpPr>
        <p:spPr>
          <a:xfrm>
            <a:off x="440266" y="1172422"/>
            <a:ext cx="11192933" cy="5170646"/>
          </a:xfrm>
          <a:prstGeom prst="rect">
            <a:avLst/>
          </a:prstGeom>
        </p:spPr>
        <p:txBody>
          <a:bodyPr wrap="square">
            <a:spAutoFit/>
          </a:bodyPr>
          <a:lstStyle/>
          <a:p>
            <a:pPr algn="just"/>
            <a:r>
              <a:rPr lang="en-US" sz="2200" b="1" dirty="0">
                <a:solidFill>
                  <a:schemeClr val="bg1"/>
                </a:solidFill>
                <a:latin typeface="Times New Roman" panose="02020603050405020304" pitchFamily="18" charset="0"/>
                <a:cs typeface="Times New Roman" panose="02020603050405020304" pitchFamily="18" charset="0"/>
              </a:rPr>
              <a:t>The SPN derived displacement results, mainly the velocity displacement maps and the time series of the displacement, reveal that in the period </a:t>
            </a:r>
            <a:r>
              <a:rPr lang="en-US" sz="2200" b="1" dirty="0">
                <a:solidFill>
                  <a:srgbClr val="FFFF00"/>
                </a:solidFill>
                <a:latin typeface="Times New Roman" panose="02020603050405020304" pitchFamily="18" charset="0"/>
                <a:cs typeface="Times New Roman" panose="02020603050405020304" pitchFamily="18" charset="0"/>
              </a:rPr>
              <a:t>2004 - 2008 </a:t>
            </a:r>
            <a:r>
              <a:rPr lang="en-US" sz="2200" b="1" dirty="0">
                <a:solidFill>
                  <a:schemeClr val="bg1"/>
                </a:solidFill>
                <a:latin typeface="Times New Roman" panose="02020603050405020304" pitchFamily="18" charset="0"/>
                <a:cs typeface="Times New Roman" panose="02020603050405020304" pitchFamily="18" charset="0"/>
              </a:rPr>
              <a:t>the rate of subsidence in </a:t>
            </a:r>
            <a:r>
              <a:rPr lang="en-US" sz="2200" b="1" dirty="0">
                <a:solidFill>
                  <a:srgbClr val="FFFF00"/>
                </a:solidFill>
                <a:latin typeface="Times New Roman" panose="02020603050405020304" pitchFamily="18" charset="0"/>
                <a:cs typeface="Times New Roman" panose="02020603050405020304" pitchFamily="18" charset="0"/>
              </a:rPr>
              <a:t>Murcia metropolitan</a:t>
            </a:r>
            <a:r>
              <a:rPr lang="en-US" sz="2200" b="1" dirty="0">
                <a:solidFill>
                  <a:schemeClr val="bg1"/>
                </a:solidFill>
                <a:latin typeface="Times New Roman" panose="02020603050405020304" pitchFamily="18" charset="0"/>
                <a:cs typeface="Times New Roman" panose="02020603050405020304" pitchFamily="18" charset="0"/>
              </a:rPr>
              <a:t> area </a:t>
            </a:r>
            <a:r>
              <a:rPr lang="en-US" sz="2200" b="1" dirty="0">
                <a:solidFill>
                  <a:srgbClr val="FFFF00"/>
                </a:solidFill>
                <a:latin typeface="Times New Roman" panose="02020603050405020304" pitchFamily="18" charset="0"/>
                <a:cs typeface="Times New Roman" panose="02020603050405020304" pitchFamily="18" charset="0"/>
              </a:rPr>
              <a:t>doubled</a:t>
            </a:r>
            <a:r>
              <a:rPr lang="en-US" sz="2200" b="1" dirty="0">
                <a:solidFill>
                  <a:schemeClr val="bg1"/>
                </a:solidFill>
                <a:latin typeface="Times New Roman" panose="02020603050405020304" pitchFamily="18" charset="0"/>
                <a:cs typeface="Times New Roman" panose="02020603050405020304" pitchFamily="18" charset="0"/>
              </a:rPr>
              <a:t> with respect to the previous period from </a:t>
            </a:r>
            <a:r>
              <a:rPr lang="en-US" sz="2200" b="1" dirty="0">
                <a:solidFill>
                  <a:srgbClr val="FFFF00"/>
                </a:solidFill>
                <a:latin typeface="Times New Roman" panose="02020603050405020304" pitchFamily="18" charset="0"/>
                <a:cs typeface="Times New Roman" panose="02020603050405020304" pitchFamily="18" charset="0"/>
              </a:rPr>
              <a:t>1995 to 2005</a:t>
            </a:r>
            <a:r>
              <a:rPr lang="en-US" sz="2200" b="1" dirty="0">
                <a:solidFill>
                  <a:schemeClr val="bg1"/>
                </a:solidFill>
                <a:latin typeface="Times New Roman" panose="02020603050405020304" pitchFamily="18" charset="0"/>
                <a:cs typeface="Times New Roman" panose="02020603050405020304" pitchFamily="18" charset="0"/>
              </a:rPr>
              <a:t>. </a:t>
            </a:r>
          </a:p>
          <a:p>
            <a:pPr algn="just"/>
            <a:endParaRPr lang="en-US"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The </a:t>
            </a:r>
            <a:r>
              <a:rPr lang="en-US" sz="2200" b="1" dirty="0">
                <a:solidFill>
                  <a:schemeClr val="bg1"/>
                </a:solidFill>
                <a:latin typeface="Times New Roman" panose="02020603050405020304" pitchFamily="18" charset="0"/>
                <a:cs typeface="Times New Roman" panose="02020603050405020304" pitchFamily="18" charset="0"/>
              </a:rPr>
              <a:t>acceleration of the </a:t>
            </a:r>
            <a:r>
              <a:rPr lang="en-US" sz="2200" b="1" dirty="0">
                <a:solidFill>
                  <a:srgbClr val="FFFF00"/>
                </a:solidFill>
                <a:latin typeface="Times New Roman" panose="02020603050405020304" pitchFamily="18" charset="0"/>
                <a:cs typeface="Times New Roman" panose="02020603050405020304" pitchFamily="18" charset="0"/>
              </a:rPr>
              <a:t>deformation phenomenon </a:t>
            </a:r>
            <a:endParaRPr lang="en-US" sz="2200" b="1" dirty="0" smtClean="0">
              <a:solidFill>
                <a:srgbClr val="FFFF00"/>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is </a:t>
            </a:r>
            <a:r>
              <a:rPr lang="en-US" sz="2200" b="1" dirty="0">
                <a:solidFill>
                  <a:schemeClr val="bg1"/>
                </a:solidFill>
                <a:latin typeface="Times New Roman" panose="02020603050405020304" pitchFamily="18" charset="0"/>
                <a:cs typeface="Times New Roman" panose="02020603050405020304" pitchFamily="18" charset="0"/>
              </a:rPr>
              <a:t>explained by the </a:t>
            </a:r>
            <a:r>
              <a:rPr lang="en-US" sz="2200" b="1" dirty="0">
                <a:solidFill>
                  <a:srgbClr val="FFFF00"/>
                </a:solidFill>
                <a:latin typeface="Times New Roman" panose="02020603050405020304" pitchFamily="18" charset="0"/>
                <a:cs typeface="Times New Roman" panose="02020603050405020304" pitchFamily="18" charset="0"/>
              </a:rPr>
              <a:t>drought</a:t>
            </a:r>
            <a:r>
              <a:rPr lang="en-US" sz="2200" b="1" dirty="0">
                <a:solidFill>
                  <a:schemeClr val="bg1"/>
                </a:solidFill>
                <a:latin typeface="Times New Roman" panose="02020603050405020304" pitchFamily="18" charset="0"/>
                <a:cs typeface="Times New Roman" panose="02020603050405020304" pitchFamily="18" charset="0"/>
              </a:rPr>
              <a:t> </a:t>
            </a:r>
            <a:r>
              <a:rPr lang="en-US" sz="2200" b="1" dirty="0" smtClean="0">
                <a:solidFill>
                  <a:schemeClr val="bg1"/>
                </a:solidFill>
                <a:latin typeface="Times New Roman" panose="02020603050405020304" pitchFamily="18" charset="0"/>
                <a:cs typeface="Times New Roman" panose="02020603050405020304" pitchFamily="18" charset="0"/>
              </a:rPr>
              <a:t>period started </a:t>
            </a:r>
            <a:r>
              <a:rPr lang="en-US" sz="2200" b="1" dirty="0">
                <a:solidFill>
                  <a:schemeClr val="bg1"/>
                </a:solidFill>
                <a:latin typeface="Times New Roman" panose="02020603050405020304" pitchFamily="18" charset="0"/>
                <a:cs typeface="Times New Roman" panose="02020603050405020304" pitchFamily="18" charset="0"/>
              </a:rPr>
              <a:t>in </a:t>
            </a:r>
            <a:r>
              <a:rPr lang="en-US" sz="2200" b="1" dirty="0">
                <a:solidFill>
                  <a:srgbClr val="FFFF00"/>
                </a:solidFill>
                <a:latin typeface="Times New Roman" panose="02020603050405020304" pitchFamily="18" charset="0"/>
                <a:cs typeface="Times New Roman" panose="02020603050405020304" pitchFamily="18" charset="0"/>
              </a:rPr>
              <a:t>2006</a:t>
            </a:r>
            <a:r>
              <a:rPr lang="en-US" sz="2200" b="1" dirty="0">
                <a:solidFill>
                  <a:schemeClr val="bg1"/>
                </a:solidFill>
                <a:latin typeface="Times New Roman" panose="02020603050405020304" pitchFamily="18" charset="0"/>
                <a:cs typeface="Times New Roman" panose="02020603050405020304" pitchFamily="18" charset="0"/>
              </a:rPr>
              <a:t>. </a:t>
            </a:r>
          </a:p>
          <a:p>
            <a:pPr algn="just"/>
            <a:endParaRPr lang="fa-IR"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An </a:t>
            </a:r>
            <a:r>
              <a:rPr lang="en-US" sz="2200" b="1" dirty="0">
                <a:solidFill>
                  <a:schemeClr val="bg1"/>
                </a:solidFill>
                <a:latin typeface="Times New Roman" panose="02020603050405020304" pitchFamily="18" charset="0"/>
                <a:cs typeface="Times New Roman" panose="02020603050405020304" pitchFamily="18" charset="0"/>
              </a:rPr>
              <a:t>average </a:t>
            </a:r>
            <a:r>
              <a:rPr lang="en-US" sz="2200" b="1" dirty="0" err="1">
                <a:solidFill>
                  <a:schemeClr val="bg1"/>
                </a:solidFill>
                <a:latin typeface="Times New Roman" panose="02020603050405020304" pitchFamily="18" charset="0"/>
                <a:cs typeface="Times New Roman" panose="02020603050405020304" pitchFamily="18" charset="0"/>
              </a:rPr>
              <a:t>piezometric</a:t>
            </a:r>
            <a:r>
              <a:rPr lang="en-US" sz="2200" b="1" dirty="0">
                <a:solidFill>
                  <a:schemeClr val="bg1"/>
                </a:solidFill>
                <a:latin typeface="Times New Roman" panose="02020603050405020304" pitchFamily="18" charset="0"/>
                <a:cs typeface="Times New Roman" panose="02020603050405020304" pitchFamily="18" charset="0"/>
              </a:rPr>
              <a:t> lowering of 7 m has been </a:t>
            </a:r>
            <a:endParaRPr lang="en-US"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correlated with </a:t>
            </a:r>
            <a:r>
              <a:rPr lang="en-US" sz="2200" b="1" dirty="0">
                <a:solidFill>
                  <a:schemeClr val="bg1"/>
                </a:solidFill>
                <a:latin typeface="Times New Roman" panose="02020603050405020304" pitchFamily="18" charset="0"/>
                <a:cs typeface="Times New Roman" panose="02020603050405020304" pitchFamily="18" charset="0"/>
              </a:rPr>
              <a:t>a displacement velocity increase </a:t>
            </a:r>
            <a:r>
              <a:rPr lang="en-US" sz="2200" b="1" dirty="0" smtClean="0">
                <a:solidFill>
                  <a:schemeClr val="bg1"/>
                </a:solidFill>
                <a:latin typeface="Times New Roman" panose="02020603050405020304" pitchFamily="18" charset="0"/>
                <a:cs typeface="Times New Roman" panose="02020603050405020304" pitchFamily="18" charset="0"/>
              </a:rPr>
              <a:t>from</a:t>
            </a:r>
          </a:p>
          <a:p>
            <a:pPr algn="just"/>
            <a:r>
              <a:rPr lang="en-US" sz="2200" b="1" dirty="0" smtClean="0">
                <a:solidFill>
                  <a:schemeClr val="bg1"/>
                </a:solidFill>
                <a:latin typeface="Times New Roman" panose="02020603050405020304" pitchFamily="18" charset="0"/>
                <a:cs typeface="Times New Roman" panose="02020603050405020304" pitchFamily="18" charset="0"/>
              </a:rPr>
              <a:t> </a:t>
            </a:r>
            <a:r>
              <a:rPr lang="en-US" sz="2200" b="1" dirty="0">
                <a:solidFill>
                  <a:srgbClr val="FFFF00"/>
                </a:solidFill>
                <a:latin typeface="Times New Roman" panose="02020603050405020304" pitchFamily="18" charset="0"/>
                <a:cs typeface="Times New Roman" panose="02020603050405020304" pitchFamily="18" charset="0"/>
              </a:rPr>
              <a:t>2 to 5 </a:t>
            </a:r>
            <a:r>
              <a:rPr lang="en-US" sz="2200" b="1" dirty="0" smtClean="0">
                <a:solidFill>
                  <a:srgbClr val="FFFF00"/>
                </a:solidFill>
                <a:latin typeface="Times New Roman" panose="02020603050405020304" pitchFamily="18" charset="0"/>
                <a:cs typeface="Times New Roman" panose="02020603050405020304" pitchFamily="18" charset="0"/>
              </a:rPr>
              <a:t>mm/year </a:t>
            </a:r>
            <a:r>
              <a:rPr lang="en-US" sz="2200" b="1" dirty="0" smtClean="0">
                <a:solidFill>
                  <a:schemeClr val="bg1"/>
                </a:solidFill>
                <a:latin typeface="Times New Roman" panose="02020603050405020304" pitchFamily="18" charset="0"/>
                <a:cs typeface="Times New Roman" panose="02020603050405020304" pitchFamily="18" charset="0"/>
              </a:rPr>
              <a:t>between </a:t>
            </a:r>
            <a:r>
              <a:rPr lang="en-US" sz="2200" b="1" dirty="0">
                <a:solidFill>
                  <a:schemeClr val="bg1"/>
                </a:solidFill>
                <a:latin typeface="Times New Roman" panose="02020603050405020304" pitchFamily="18" charset="0"/>
                <a:cs typeface="Times New Roman" panose="02020603050405020304" pitchFamily="18" charset="0"/>
              </a:rPr>
              <a:t>the first and second </a:t>
            </a:r>
            <a:endParaRPr lang="en-US"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monitoring </a:t>
            </a:r>
            <a:r>
              <a:rPr lang="en-US" sz="2200" b="1" dirty="0">
                <a:solidFill>
                  <a:schemeClr val="bg1"/>
                </a:solidFill>
                <a:latin typeface="Times New Roman" panose="02020603050405020304" pitchFamily="18" charset="0"/>
                <a:cs typeface="Times New Roman" panose="02020603050405020304" pitchFamily="18" charset="0"/>
              </a:rPr>
              <a:t>periods. </a:t>
            </a:r>
          </a:p>
          <a:p>
            <a:pPr algn="just"/>
            <a:endParaRPr lang="fa-IR"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A </a:t>
            </a:r>
            <a:r>
              <a:rPr lang="en-US" sz="2200" b="1" dirty="0">
                <a:solidFill>
                  <a:schemeClr val="bg1"/>
                </a:solidFill>
                <a:latin typeface="Times New Roman" panose="02020603050405020304" pitchFamily="18" charset="0"/>
                <a:cs typeface="Times New Roman" panose="02020603050405020304" pitchFamily="18" charset="0"/>
              </a:rPr>
              <a:t>velocity increase up to </a:t>
            </a:r>
            <a:r>
              <a:rPr lang="en-US" sz="2200" b="1" dirty="0">
                <a:solidFill>
                  <a:srgbClr val="FFFF00"/>
                </a:solidFill>
                <a:latin typeface="Times New Roman" panose="02020603050405020304" pitchFamily="18" charset="0"/>
                <a:cs typeface="Times New Roman" panose="02020603050405020304" pitchFamily="18" charset="0"/>
              </a:rPr>
              <a:t>1 cm/year </a:t>
            </a:r>
            <a:r>
              <a:rPr lang="en-US" sz="2200" b="1" dirty="0">
                <a:solidFill>
                  <a:schemeClr val="bg1"/>
                </a:solidFill>
                <a:latin typeface="Times New Roman" panose="02020603050405020304" pitchFamily="18" charset="0"/>
                <a:cs typeface="Times New Roman" panose="02020603050405020304" pitchFamily="18" charset="0"/>
              </a:rPr>
              <a:t>has been observed </a:t>
            </a:r>
            <a:endParaRPr lang="en-US" sz="2200" b="1" dirty="0" smtClean="0">
              <a:solidFill>
                <a:schemeClr val="bg1"/>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in the </a:t>
            </a:r>
            <a:r>
              <a:rPr lang="en-US" sz="2200" b="1" dirty="0">
                <a:solidFill>
                  <a:srgbClr val="FFFF00"/>
                </a:solidFill>
                <a:latin typeface="Times New Roman" panose="02020603050405020304" pitchFamily="18" charset="0"/>
                <a:cs typeface="Times New Roman" panose="02020603050405020304" pitchFamily="18" charset="0"/>
              </a:rPr>
              <a:t>north-western</a:t>
            </a:r>
            <a:r>
              <a:rPr lang="en-US" sz="2200" b="1" dirty="0">
                <a:solidFill>
                  <a:schemeClr val="bg1"/>
                </a:solidFill>
                <a:latin typeface="Times New Roman" panose="02020603050405020304" pitchFamily="18" charset="0"/>
                <a:cs typeface="Times New Roman" panose="02020603050405020304" pitchFamily="18" charset="0"/>
              </a:rPr>
              <a:t> part of the </a:t>
            </a:r>
            <a:r>
              <a:rPr lang="en-US" sz="2200" b="1" dirty="0">
                <a:solidFill>
                  <a:srgbClr val="FFFF00"/>
                </a:solidFill>
                <a:latin typeface="Times New Roman" panose="02020603050405020304" pitchFamily="18" charset="0"/>
                <a:cs typeface="Times New Roman" panose="02020603050405020304" pitchFamily="18" charset="0"/>
              </a:rPr>
              <a:t>metropolitan area </a:t>
            </a:r>
            <a:endParaRPr lang="en-US" sz="2200" b="1" dirty="0" smtClean="0">
              <a:solidFill>
                <a:srgbClr val="FFFF00"/>
              </a:solidFill>
              <a:latin typeface="Times New Roman" panose="02020603050405020304" pitchFamily="18" charset="0"/>
              <a:cs typeface="Times New Roman" panose="02020603050405020304" pitchFamily="18" charset="0"/>
            </a:endParaRPr>
          </a:p>
          <a:p>
            <a:pPr algn="just"/>
            <a:r>
              <a:rPr lang="en-US" sz="2200" b="1" dirty="0" smtClean="0">
                <a:solidFill>
                  <a:schemeClr val="bg1"/>
                </a:solidFill>
                <a:latin typeface="Times New Roman" panose="02020603050405020304" pitchFamily="18" charset="0"/>
                <a:cs typeface="Times New Roman" panose="02020603050405020304" pitchFamily="18" charset="0"/>
              </a:rPr>
              <a:t>where the thickest </a:t>
            </a:r>
            <a:r>
              <a:rPr lang="en-US" sz="2200" b="1" dirty="0">
                <a:solidFill>
                  <a:schemeClr val="bg1"/>
                </a:solidFill>
                <a:latin typeface="Times New Roman" panose="02020603050405020304" pitchFamily="18" charset="0"/>
                <a:cs typeface="Times New Roman" panose="02020603050405020304" pitchFamily="18" charset="0"/>
              </a:rPr>
              <a:t>compressible deposits are found.</a:t>
            </a:r>
          </a:p>
        </p:txBody>
      </p:sp>
    </p:spTree>
    <p:extLst>
      <p:ext uri="{BB962C8B-B14F-4D97-AF65-F5344CB8AC3E}">
        <p14:creationId xmlns:p14="http://schemas.microsoft.com/office/powerpoint/2010/main" val="11915215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88719" y="5276334"/>
            <a:ext cx="4867358" cy="769441"/>
          </a:xfrm>
          <a:prstGeom prst="rect">
            <a:avLst/>
          </a:prstGeom>
        </p:spPr>
        <p:txBody>
          <a:bodyPr wrap="none">
            <a:spAutoFit/>
          </a:bodyPr>
          <a:lstStyle/>
          <a:p>
            <a:r>
              <a:rPr lang="en-US" sz="4400" dirty="0">
                <a:solidFill>
                  <a:srgbClr val="FFFF00"/>
                </a:solidFill>
                <a:latin typeface="Brush Script MT" panose="03060802040406070304" pitchFamily="66" charset="0"/>
                <a:cs typeface="Times New Roman" panose="02020603050405020304" pitchFamily="18" charset="0"/>
              </a:rPr>
              <a:t>Thanks for Your attention</a:t>
            </a:r>
          </a:p>
        </p:txBody>
      </p:sp>
      <p:sp>
        <p:nvSpPr>
          <p:cNvPr id="6" name="TextBox 5"/>
          <p:cNvSpPr txBox="1"/>
          <p:nvPr/>
        </p:nvSpPr>
        <p:spPr>
          <a:xfrm>
            <a:off x="6550832" y="2592456"/>
            <a:ext cx="4572000" cy="1015663"/>
          </a:xfrm>
          <a:prstGeom prst="rect">
            <a:avLst/>
          </a:prstGeom>
          <a:noFill/>
        </p:spPr>
        <p:txBody>
          <a:bodyPr wrap="square" rtlCol="0">
            <a:spAutoFit/>
          </a:bodyPr>
          <a:lstStyle/>
          <a:p>
            <a:pPr algn="ctr"/>
            <a:r>
              <a:rPr lang="en-US" sz="6000" b="1" dirty="0" smtClean="0">
                <a:solidFill>
                  <a:srgbClr val="FFFF00"/>
                </a:solidFill>
                <a:latin typeface="Brush Script MT" panose="03060802040406070304" pitchFamily="66" charset="0"/>
                <a:cs typeface="Times New Roman" panose="02020603050405020304" pitchFamily="18" charset="0"/>
              </a:rPr>
              <a:t>THE END</a:t>
            </a:r>
            <a:endParaRPr lang="en-US" sz="6000" b="1" dirty="0">
              <a:solidFill>
                <a:srgbClr val="FFFF00"/>
              </a:solidFill>
              <a:latin typeface="Brush Script MT" panose="03060802040406070304" pitchFamily="66" charset="0"/>
              <a:cs typeface="Times New Roman" panose="02020603050405020304" pitchFamily="18" charset="0"/>
            </a:endParaRPr>
          </a:p>
        </p:txBody>
      </p:sp>
    </p:spTree>
    <p:extLst>
      <p:ext uri="{BB962C8B-B14F-4D97-AF65-F5344CB8AC3E}">
        <p14:creationId xmlns:p14="http://schemas.microsoft.com/office/powerpoint/2010/main" val="1152664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481" y="212404"/>
            <a:ext cx="6096000" cy="1384995"/>
          </a:xfrm>
          <a:prstGeom prst="rect">
            <a:avLst/>
          </a:prstGeom>
        </p:spPr>
        <p:txBody>
          <a:bodyPr>
            <a:spAutoFit/>
          </a:bodyPr>
          <a:lstStyle/>
          <a:p>
            <a:pPr algn="r"/>
            <a:r>
              <a:rPr lang="fa-IR" sz="2800" b="1" dirty="0">
                <a:solidFill>
                  <a:srgbClr val="FFFF00"/>
                </a:solidFill>
                <a:latin typeface="BZar"/>
                <a:cs typeface="B Nazanin" panose="00000400000000000000" pitchFamily="2" charset="-78"/>
              </a:rPr>
              <a:t>آسیب هاي ناشی از فرونشست</a:t>
            </a:r>
            <a:br>
              <a:rPr lang="fa-IR" sz="2800" b="1" dirty="0">
                <a:solidFill>
                  <a:srgbClr val="FFFF00"/>
                </a:solidFill>
                <a:latin typeface="BZar"/>
                <a:cs typeface="B Nazanin" panose="00000400000000000000" pitchFamily="2" charset="-78"/>
              </a:rPr>
            </a:br>
            <a:r>
              <a:rPr lang="fa-IR" sz="2800" b="1" dirty="0">
                <a:solidFill>
                  <a:srgbClr val="FFFF00"/>
                </a:solidFill>
                <a:latin typeface="BZar"/>
                <a:cs typeface="B Nazanin" panose="00000400000000000000" pitchFamily="2" charset="-78"/>
              </a:rPr>
              <a:t/>
            </a:r>
            <a:br>
              <a:rPr lang="fa-IR" sz="2800" b="1" dirty="0">
                <a:solidFill>
                  <a:srgbClr val="FFFF00"/>
                </a:solidFill>
                <a:latin typeface="BZar"/>
                <a:cs typeface="B Nazanin" panose="00000400000000000000" pitchFamily="2" charset="-78"/>
              </a:rPr>
            </a:br>
            <a:endParaRPr lang="en-US" sz="2800" b="1" dirty="0">
              <a:solidFill>
                <a:srgbClr val="FFFF00"/>
              </a:solidFill>
              <a:cs typeface="B Nazanin" panose="00000400000000000000" pitchFamily="2" charset="-78"/>
            </a:endParaRPr>
          </a:p>
        </p:txBody>
      </p:sp>
      <p:sp>
        <p:nvSpPr>
          <p:cNvPr id="3" name="Rectangle 2"/>
          <p:cNvSpPr/>
          <p:nvPr/>
        </p:nvSpPr>
        <p:spPr>
          <a:xfrm>
            <a:off x="-314039" y="265959"/>
            <a:ext cx="6563932" cy="707886"/>
          </a:xfrm>
          <a:prstGeom prst="rect">
            <a:avLst/>
          </a:prstGeom>
        </p:spPr>
        <p:txBody>
          <a:bodyPr wrap="square">
            <a:spAutoFit/>
          </a:bodyPr>
          <a:lstStyle/>
          <a:p>
            <a:pPr algn="ctr" rtl="1"/>
            <a:r>
              <a:rPr lang="fa-IR" sz="2000" b="1" dirty="0" smtClean="0">
                <a:solidFill>
                  <a:srgbClr val="000000"/>
                </a:solidFill>
                <a:latin typeface="BZar"/>
                <a:cs typeface="B Nazanin" panose="00000400000000000000" pitchFamily="2" charset="-78"/>
              </a:rPr>
              <a:t>تغییر </a:t>
            </a:r>
            <a:r>
              <a:rPr lang="fa-IR" sz="2000" b="1" dirty="0">
                <a:solidFill>
                  <a:srgbClr val="000000"/>
                </a:solidFill>
                <a:latin typeface="BZar"/>
                <a:cs typeface="B Nazanin" panose="00000400000000000000" pitchFamily="2" charset="-78"/>
              </a:rPr>
              <a:t>ناهمسان در ارتفاع و شیب رودخانه ها </a:t>
            </a:r>
            <a:r>
              <a:rPr lang="fa-IR" sz="2000" b="1" dirty="0" smtClean="0">
                <a:solidFill>
                  <a:srgbClr val="000000"/>
                </a:solidFill>
                <a:latin typeface="BZar"/>
                <a:cs typeface="B Nazanin" panose="00000400000000000000" pitchFamily="2" charset="-78"/>
              </a:rPr>
              <a:t>و </a:t>
            </a:r>
            <a:r>
              <a:rPr lang="fa-IR" sz="2000" b="1" dirty="0">
                <a:solidFill>
                  <a:srgbClr val="000000"/>
                </a:solidFill>
                <a:latin typeface="BZar"/>
                <a:cs typeface="B Nazanin" panose="00000400000000000000" pitchFamily="2" charset="-78"/>
              </a:rPr>
              <a:t>آبراهه ها و سازه هاي انتقال آب</a:t>
            </a:r>
            <a:br>
              <a:rPr lang="fa-IR" sz="2000" b="1" dirty="0">
                <a:solidFill>
                  <a:srgbClr val="000000"/>
                </a:solidFill>
                <a:latin typeface="BZar"/>
                <a:cs typeface="B Nazanin" panose="00000400000000000000" pitchFamily="2" charset="-78"/>
              </a:rPr>
            </a:br>
            <a:endParaRPr lang="en-US" sz="2000" b="1" dirty="0">
              <a:cs typeface="B Nazanin" panose="00000400000000000000" pitchFamily="2" charset="-78"/>
            </a:endParaRPr>
          </a:p>
        </p:txBody>
      </p:sp>
      <p:sp>
        <p:nvSpPr>
          <p:cNvPr id="4" name="Rectangle 3"/>
          <p:cNvSpPr/>
          <p:nvPr/>
        </p:nvSpPr>
        <p:spPr>
          <a:xfrm>
            <a:off x="3591233" y="918113"/>
            <a:ext cx="7233634" cy="400110"/>
          </a:xfrm>
          <a:prstGeom prst="rect">
            <a:avLst/>
          </a:prstGeom>
        </p:spPr>
        <p:txBody>
          <a:bodyPr wrap="square">
            <a:spAutoFit/>
          </a:bodyPr>
          <a:lstStyle/>
          <a:p>
            <a:pPr algn="ctr" rtl="1"/>
            <a:r>
              <a:rPr lang="fa-IR" sz="2000" b="1" dirty="0" smtClean="0">
                <a:solidFill>
                  <a:srgbClr val="000000"/>
                </a:solidFill>
                <a:latin typeface="BZar"/>
                <a:cs typeface="B Nazanin" panose="00000400000000000000" pitchFamily="2" charset="-78"/>
              </a:rPr>
              <a:t>بیـرون </a:t>
            </a:r>
            <a:r>
              <a:rPr lang="fa-IR" sz="2000" b="1" dirty="0">
                <a:solidFill>
                  <a:srgbClr val="000000"/>
                </a:solidFill>
                <a:latin typeface="BZar"/>
                <a:cs typeface="B Nazanin" panose="00000400000000000000" pitchFamily="2" charset="-78"/>
              </a:rPr>
              <a:t>زدگـی لولـه </a:t>
            </a:r>
            <a:r>
              <a:rPr lang="fa-IR" sz="2000" b="1" dirty="0" smtClean="0">
                <a:solidFill>
                  <a:srgbClr val="000000"/>
                </a:solidFill>
                <a:latin typeface="BZar"/>
                <a:cs typeface="B Nazanin" panose="00000400000000000000" pitchFamily="2" charset="-78"/>
              </a:rPr>
              <a:t>جـدار</a:t>
            </a:r>
            <a:r>
              <a:rPr lang="en-US" sz="2000" b="1" dirty="0" smtClean="0">
                <a:solidFill>
                  <a:srgbClr val="000000"/>
                </a:solidFill>
                <a:latin typeface="BZar"/>
                <a:cs typeface="B Nazanin" panose="00000400000000000000" pitchFamily="2" charset="-78"/>
              </a:rPr>
              <a:t> </a:t>
            </a:r>
            <a:r>
              <a:rPr lang="fa-IR" sz="2000" b="1" dirty="0" smtClean="0">
                <a:solidFill>
                  <a:srgbClr val="000000"/>
                </a:solidFill>
                <a:latin typeface="BZar"/>
                <a:cs typeface="B Nazanin" panose="00000400000000000000" pitchFamily="2" charset="-78"/>
              </a:rPr>
              <a:t>چاه </a:t>
            </a:r>
            <a:r>
              <a:rPr lang="fa-IR" sz="2000" b="1" dirty="0">
                <a:solidFill>
                  <a:srgbClr val="000000"/>
                </a:solidFill>
                <a:latin typeface="BZar"/>
                <a:cs typeface="B Nazanin" panose="00000400000000000000" pitchFamily="2" charset="-78"/>
              </a:rPr>
              <a:t>ها در نتیجه تنش هاي تراکمی ناشـی </a:t>
            </a:r>
            <a:r>
              <a:rPr lang="fa-IR" sz="2000" b="1" dirty="0" smtClean="0">
                <a:solidFill>
                  <a:srgbClr val="000000"/>
                </a:solidFill>
                <a:latin typeface="BZar"/>
                <a:cs typeface="B Nazanin" panose="00000400000000000000" pitchFamily="2" charset="-78"/>
              </a:rPr>
              <a:t>از</a:t>
            </a:r>
            <a:r>
              <a:rPr lang="en-US" sz="2000" b="1" dirty="0" smtClean="0">
                <a:solidFill>
                  <a:srgbClr val="000000"/>
                </a:solidFill>
                <a:latin typeface="BZar"/>
                <a:cs typeface="B Nazanin" panose="00000400000000000000" pitchFamily="2" charset="-78"/>
              </a:rPr>
              <a:t> </a:t>
            </a:r>
            <a:r>
              <a:rPr lang="fa-IR" sz="2000" b="1" dirty="0" smtClean="0">
                <a:solidFill>
                  <a:srgbClr val="000000"/>
                </a:solidFill>
                <a:latin typeface="BZar"/>
                <a:cs typeface="B Nazanin" panose="00000400000000000000" pitchFamily="2" charset="-78"/>
              </a:rPr>
              <a:t>تراکم </a:t>
            </a:r>
            <a:r>
              <a:rPr lang="fa-IR" sz="2000" b="1" dirty="0">
                <a:solidFill>
                  <a:srgbClr val="000000"/>
                </a:solidFill>
                <a:latin typeface="BZar"/>
                <a:cs typeface="B Nazanin" panose="00000400000000000000" pitchFamily="2" charset="-78"/>
              </a:rPr>
              <a:t>آبخوان </a:t>
            </a:r>
            <a:r>
              <a:rPr lang="fa-IR" sz="2000" b="1" dirty="0" smtClean="0">
                <a:solidFill>
                  <a:srgbClr val="000000"/>
                </a:solidFill>
                <a:latin typeface="BZar"/>
                <a:cs typeface="B Nazanin" panose="00000400000000000000" pitchFamily="2" charset="-78"/>
              </a:rPr>
              <a:t>ها</a:t>
            </a:r>
            <a:endParaRPr lang="en-US" sz="2000" b="1" dirty="0">
              <a:cs typeface="B Nazanin" panose="00000400000000000000" pitchFamily="2" charset="-78"/>
            </a:endParaRPr>
          </a:p>
        </p:txBody>
      </p:sp>
      <p:sp>
        <p:nvSpPr>
          <p:cNvPr id="5" name="Rectangle 4"/>
          <p:cNvSpPr/>
          <p:nvPr/>
        </p:nvSpPr>
        <p:spPr>
          <a:xfrm>
            <a:off x="6688020" y="1395012"/>
            <a:ext cx="6379334" cy="1015663"/>
          </a:xfrm>
          <a:prstGeom prst="rect">
            <a:avLst/>
          </a:prstGeom>
        </p:spPr>
        <p:txBody>
          <a:bodyPr wrap="square">
            <a:spAutoFit/>
          </a:bodyPr>
          <a:lstStyle/>
          <a:p>
            <a:pPr algn="ctr" rtl="1"/>
            <a:r>
              <a:rPr lang="fa-IR" sz="2000" b="1" dirty="0" smtClean="0">
                <a:solidFill>
                  <a:srgbClr val="000000"/>
                </a:solidFill>
                <a:latin typeface="BZar"/>
                <a:cs typeface="B Nazanin" panose="00000400000000000000" pitchFamily="2" charset="-78"/>
              </a:rPr>
              <a:t>پیشروي </a:t>
            </a:r>
            <a:r>
              <a:rPr lang="fa-IR" sz="2000" b="1" dirty="0">
                <a:solidFill>
                  <a:srgbClr val="000000"/>
                </a:solidFill>
                <a:latin typeface="BZar"/>
                <a:cs typeface="B Nazanin" panose="00000400000000000000" pitchFamily="2" charset="-78"/>
              </a:rPr>
              <a:t>امواج در مناطق پست ساحلی</a:t>
            </a:r>
            <a:br>
              <a:rPr lang="fa-IR" sz="2000" b="1" dirty="0">
                <a:solidFill>
                  <a:srgbClr val="000000"/>
                </a:solidFill>
                <a:latin typeface="BZar"/>
                <a:cs typeface="B Nazanin" panose="00000400000000000000" pitchFamily="2" charset="-78"/>
              </a:rPr>
            </a:br>
            <a:r>
              <a:rPr lang="fa-IR" sz="2000" b="1" dirty="0">
                <a:solidFill>
                  <a:srgbClr val="000000"/>
                </a:solidFill>
                <a:latin typeface="BZar"/>
                <a:cs typeface="B Nazanin" panose="00000400000000000000" pitchFamily="2" charset="-78"/>
              </a:rPr>
              <a:t/>
            </a:r>
            <a:br>
              <a:rPr lang="fa-IR" sz="2000" b="1" dirty="0">
                <a:solidFill>
                  <a:srgbClr val="000000"/>
                </a:solidFill>
                <a:latin typeface="BZar"/>
                <a:cs typeface="B Nazanin" panose="00000400000000000000" pitchFamily="2" charset="-78"/>
              </a:rPr>
            </a:br>
            <a:endParaRPr lang="en-US" sz="2000" b="1" dirty="0">
              <a:cs typeface="B Nazanin" panose="00000400000000000000" pitchFamily="2" charset="-78"/>
            </a:endParaRPr>
          </a:p>
        </p:txBody>
      </p:sp>
      <p:sp>
        <p:nvSpPr>
          <p:cNvPr id="6" name="Rectangle 5"/>
          <p:cNvSpPr/>
          <p:nvPr/>
        </p:nvSpPr>
        <p:spPr>
          <a:xfrm>
            <a:off x="-1321188" y="3054795"/>
            <a:ext cx="7147775" cy="1015663"/>
          </a:xfrm>
          <a:prstGeom prst="rect">
            <a:avLst/>
          </a:prstGeom>
        </p:spPr>
        <p:txBody>
          <a:bodyPr wrap="square">
            <a:spAutoFit/>
          </a:bodyPr>
          <a:lstStyle/>
          <a:p>
            <a:pPr algn="ctr" rtl="1"/>
            <a:r>
              <a:rPr lang="fa-IR" sz="2000" b="1" dirty="0" smtClean="0">
                <a:solidFill>
                  <a:srgbClr val="000000"/>
                </a:solidFill>
                <a:latin typeface="Lotus"/>
                <a:cs typeface="B Nazanin" panose="00000400000000000000" pitchFamily="2" charset="-78"/>
              </a:rPr>
              <a:t>كــاهش </a:t>
            </a:r>
            <a:r>
              <a:rPr lang="fa-IR" sz="2000" b="1" dirty="0">
                <a:solidFill>
                  <a:srgbClr val="000000"/>
                </a:solidFill>
                <a:latin typeface="Lotus"/>
                <a:cs typeface="B Nazanin" panose="00000400000000000000" pitchFamily="2" charset="-78"/>
              </a:rPr>
              <a:t>برگــشت ناپــذير </a:t>
            </a:r>
            <a:r>
              <a:rPr lang="fa-IR" sz="2000" b="1" dirty="0" smtClean="0">
                <a:solidFill>
                  <a:srgbClr val="000000"/>
                </a:solidFill>
                <a:latin typeface="Lotus"/>
                <a:cs typeface="B Nazanin" panose="00000400000000000000" pitchFamily="2" charset="-78"/>
              </a:rPr>
              <a:t>مخــزن </a:t>
            </a:r>
            <a:r>
              <a:rPr lang="fa-IR" sz="2000" b="1" dirty="0">
                <a:solidFill>
                  <a:srgbClr val="000000"/>
                </a:solidFill>
                <a:latin typeface="Lotus"/>
                <a:cs typeface="B Nazanin" panose="00000400000000000000" pitchFamily="2" charset="-78"/>
              </a:rPr>
              <a:t>آب زيــر </a:t>
            </a:r>
            <a:r>
              <a:rPr lang="fa-IR" sz="2000" b="1" dirty="0" smtClean="0">
                <a:solidFill>
                  <a:srgbClr val="000000"/>
                </a:solidFill>
                <a:latin typeface="Lotus"/>
                <a:cs typeface="B Nazanin" panose="00000400000000000000" pitchFamily="2" charset="-78"/>
              </a:rPr>
              <a:t>زمينــي</a:t>
            </a:r>
            <a:endParaRPr lang="en-US" sz="2000" b="1" dirty="0" smtClean="0">
              <a:solidFill>
                <a:srgbClr val="000000"/>
              </a:solidFill>
              <a:latin typeface="Lotus"/>
              <a:cs typeface="B Nazanin" panose="00000400000000000000" pitchFamily="2" charset="-78"/>
            </a:endParaRPr>
          </a:p>
          <a:p>
            <a:pPr algn="ctr" rtl="1"/>
            <a:r>
              <a:rPr lang="fa-IR" sz="2000" b="1" dirty="0" smtClean="0">
                <a:solidFill>
                  <a:srgbClr val="000000"/>
                </a:solidFill>
                <a:latin typeface="Lotus"/>
                <a:cs typeface="B Nazanin" panose="00000400000000000000" pitchFamily="2" charset="-78"/>
              </a:rPr>
              <a:t> در</a:t>
            </a:r>
            <a:r>
              <a:rPr lang="en-US" sz="2000" b="1" dirty="0">
                <a:solidFill>
                  <a:srgbClr val="000000"/>
                </a:solidFill>
                <a:latin typeface="Lotus"/>
                <a:cs typeface="B Nazanin" panose="00000400000000000000" pitchFamily="2" charset="-78"/>
              </a:rPr>
              <a:t> </a:t>
            </a:r>
            <a:r>
              <a:rPr lang="fa-IR" sz="2000" b="1" dirty="0" smtClean="0">
                <a:solidFill>
                  <a:srgbClr val="000000"/>
                </a:solidFill>
                <a:latin typeface="Lotus"/>
                <a:cs typeface="B Nazanin" panose="00000400000000000000" pitchFamily="2" charset="-78"/>
              </a:rPr>
              <a:t>نتيجه كـاهش تخلخـل مفيد </a:t>
            </a:r>
            <a:r>
              <a:rPr lang="fa-IR" sz="2000" b="1" dirty="0">
                <a:solidFill>
                  <a:srgbClr val="000000"/>
                </a:solidFill>
                <a:latin typeface="Lotus"/>
                <a:cs typeface="B Nazanin" panose="00000400000000000000" pitchFamily="2" charset="-78"/>
              </a:rPr>
              <a:t>نهشته ها</a:t>
            </a:r>
            <a:br>
              <a:rPr lang="fa-IR" sz="2000" b="1" dirty="0">
                <a:solidFill>
                  <a:srgbClr val="000000"/>
                </a:solidFill>
                <a:latin typeface="Lotus"/>
                <a:cs typeface="B Nazanin" panose="00000400000000000000" pitchFamily="2" charset="-78"/>
              </a:rPr>
            </a:br>
            <a:endParaRPr lang="en-US" sz="2000" b="1" dirty="0">
              <a:cs typeface="B Nazanin" panose="00000400000000000000" pitchFamily="2" charset="-78"/>
            </a:endParaRPr>
          </a:p>
        </p:txBody>
      </p:sp>
      <p:sp>
        <p:nvSpPr>
          <p:cNvPr id="7" name="Rectangle 6"/>
          <p:cNvSpPr/>
          <p:nvPr/>
        </p:nvSpPr>
        <p:spPr>
          <a:xfrm>
            <a:off x="6927740" y="3962907"/>
            <a:ext cx="6096000" cy="707886"/>
          </a:xfrm>
          <a:prstGeom prst="rect">
            <a:avLst/>
          </a:prstGeom>
        </p:spPr>
        <p:txBody>
          <a:bodyPr>
            <a:spAutoFit/>
          </a:bodyPr>
          <a:lstStyle/>
          <a:p>
            <a:pPr algn="ctr" rtl="1"/>
            <a:r>
              <a:rPr lang="fa-IR" sz="2000" b="1" dirty="0" smtClean="0">
                <a:solidFill>
                  <a:srgbClr val="000000"/>
                </a:solidFill>
                <a:latin typeface="BZar"/>
                <a:cs typeface="B Nazanin" panose="00000400000000000000" pitchFamily="2" charset="-78"/>
              </a:rPr>
              <a:t>ایجـاد </a:t>
            </a:r>
            <a:r>
              <a:rPr lang="fa-IR" sz="2000" b="1" dirty="0">
                <a:solidFill>
                  <a:srgbClr val="000000"/>
                </a:solidFill>
                <a:latin typeface="BZar"/>
                <a:cs typeface="B Nazanin" panose="00000400000000000000" pitchFamily="2" charset="-78"/>
              </a:rPr>
              <a:t>تخریـب </a:t>
            </a:r>
            <a:r>
              <a:rPr lang="fa-IR" sz="2000" b="1" dirty="0" smtClean="0">
                <a:solidFill>
                  <a:srgbClr val="000000"/>
                </a:solidFill>
                <a:latin typeface="BZar"/>
                <a:cs typeface="B Nazanin" panose="00000400000000000000" pitchFamily="2" charset="-78"/>
              </a:rPr>
              <a:t>در شریانهاي حیاتی</a:t>
            </a:r>
            <a:r>
              <a:rPr lang="fa-IR" sz="2000" b="1" dirty="0">
                <a:solidFill>
                  <a:srgbClr val="000000"/>
                </a:solidFill>
                <a:latin typeface="BZar"/>
                <a:cs typeface="B Nazanin" panose="00000400000000000000" pitchFamily="2" charset="-78"/>
              </a:rPr>
              <a:t/>
            </a:r>
            <a:br>
              <a:rPr lang="fa-IR" sz="2000" b="1" dirty="0">
                <a:solidFill>
                  <a:srgbClr val="000000"/>
                </a:solidFill>
                <a:latin typeface="BZar"/>
                <a:cs typeface="B Nazanin" panose="00000400000000000000" pitchFamily="2" charset="-78"/>
              </a:rPr>
            </a:br>
            <a:endParaRPr lang="en-US" sz="2000" b="1" dirty="0">
              <a:cs typeface="B Nazanin" panose="00000400000000000000" pitchFamily="2" charset="-78"/>
            </a:endParaRPr>
          </a:p>
        </p:txBody>
      </p:sp>
      <p:sp>
        <p:nvSpPr>
          <p:cNvPr id="8" name="Rectangle 7"/>
          <p:cNvSpPr/>
          <p:nvPr/>
        </p:nvSpPr>
        <p:spPr>
          <a:xfrm>
            <a:off x="2497398" y="4031377"/>
            <a:ext cx="6658377" cy="1015663"/>
          </a:xfrm>
          <a:prstGeom prst="rect">
            <a:avLst/>
          </a:prstGeom>
        </p:spPr>
        <p:txBody>
          <a:bodyPr wrap="square">
            <a:spAutoFit/>
          </a:bodyPr>
          <a:lstStyle/>
          <a:p>
            <a:pPr algn="ctr" rtl="1"/>
            <a:r>
              <a:rPr lang="fa-IR" sz="2000" b="1" dirty="0" smtClean="0">
                <a:solidFill>
                  <a:srgbClr val="000000"/>
                </a:solidFill>
                <a:latin typeface="BZar"/>
                <a:cs typeface="B Nazanin" panose="00000400000000000000" pitchFamily="2" charset="-78"/>
              </a:rPr>
              <a:t>کاهش </a:t>
            </a:r>
            <a:r>
              <a:rPr lang="fa-IR" sz="2000" b="1" dirty="0">
                <a:solidFill>
                  <a:srgbClr val="000000"/>
                </a:solidFill>
                <a:latin typeface="BZar"/>
                <a:cs typeface="B Nazanin" panose="00000400000000000000" pitchFamily="2" charset="-78"/>
              </a:rPr>
              <a:t>میزان نفوذ پـذیري سـطحی </a:t>
            </a:r>
            <a:r>
              <a:rPr lang="fa-IR" sz="2000" b="1" dirty="0" smtClean="0">
                <a:solidFill>
                  <a:srgbClr val="000000"/>
                </a:solidFill>
                <a:latin typeface="BZar"/>
                <a:cs typeface="B Nazanin" panose="00000400000000000000" pitchFamily="2" charset="-78"/>
              </a:rPr>
              <a:t>و پیرو آن تغییـر</a:t>
            </a:r>
            <a:endParaRPr lang="en-US" sz="2000" b="1" dirty="0" smtClean="0">
              <a:solidFill>
                <a:srgbClr val="000000"/>
              </a:solidFill>
              <a:latin typeface="BZar"/>
              <a:cs typeface="B Nazanin" panose="00000400000000000000" pitchFamily="2" charset="-78"/>
            </a:endParaRPr>
          </a:p>
          <a:p>
            <a:pPr algn="ctr" rtl="1"/>
            <a:r>
              <a:rPr lang="en-US" sz="2000" b="1" dirty="0" smtClean="0">
                <a:solidFill>
                  <a:srgbClr val="000000"/>
                </a:solidFill>
                <a:latin typeface="BZar"/>
                <a:cs typeface="B Nazanin" panose="00000400000000000000" pitchFamily="2" charset="-78"/>
              </a:rPr>
              <a:t> </a:t>
            </a:r>
            <a:r>
              <a:rPr lang="fa-IR" sz="2000" b="1" dirty="0" smtClean="0">
                <a:solidFill>
                  <a:srgbClr val="000000"/>
                </a:solidFill>
                <a:latin typeface="BZar"/>
                <a:cs typeface="B Nazanin" panose="00000400000000000000" pitchFamily="2" charset="-78"/>
              </a:rPr>
              <a:t>در توسعه </a:t>
            </a:r>
            <a:r>
              <a:rPr lang="fa-IR" sz="2000" b="1" dirty="0">
                <a:solidFill>
                  <a:srgbClr val="000000"/>
                </a:solidFill>
                <a:latin typeface="BZar"/>
                <a:cs typeface="B Nazanin" panose="00000400000000000000" pitchFamily="2" charset="-78"/>
              </a:rPr>
              <a:t>دشت </a:t>
            </a:r>
            <a:r>
              <a:rPr lang="fa-IR" sz="2000" b="1" dirty="0" smtClean="0">
                <a:solidFill>
                  <a:srgbClr val="000000"/>
                </a:solidFill>
                <a:latin typeface="BZar"/>
                <a:cs typeface="B Nazanin" panose="00000400000000000000" pitchFamily="2" charset="-78"/>
              </a:rPr>
              <a:t>سیلابی</a:t>
            </a:r>
            <a:r>
              <a:rPr lang="fa-IR" sz="2000" b="1" dirty="0">
                <a:solidFill>
                  <a:srgbClr val="000000"/>
                </a:solidFill>
                <a:latin typeface="BZar"/>
                <a:cs typeface="B Nazanin" panose="00000400000000000000" pitchFamily="2" charset="-78"/>
              </a:rPr>
              <a:t/>
            </a:r>
            <a:br>
              <a:rPr lang="fa-IR" sz="2000" b="1" dirty="0">
                <a:solidFill>
                  <a:srgbClr val="000000"/>
                </a:solidFill>
                <a:latin typeface="BZar"/>
                <a:cs typeface="B Nazanin" panose="00000400000000000000" pitchFamily="2" charset="-78"/>
              </a:rPr>
            </a:br>
            <a:endParaRPr lang="en-US" sz="2000" b="1" dirty="0">
              <a:cs typeface="B Nazanin" panose="00000400000000000000" pitchFamily="2" charset="-78"/>
            </a:endParaRPr>
          </a:p>
        </p:txBody>
      </p:sp>
      <p:pic>
        <p:nvPicPr>
          <p:cNvPr id="9" name="Picture 8"/>
          <p:cNvPicPr>
            <a:picLocks noChangeAspect="1"/>
          </p:cNvPicPr>
          <p:nvPr/>
        </p:nvPicPr>
        <p:blipFill>
          <a:blip r:embed="rId2"/>
          <a:stretch>
            <a:fillRect/>
          </a:stretch>
        </p:blipFill>
        <p:spPr>
          <a:xfrm>
            <a:off x="8328072" y="4418685"/>
            <a:ext cx="3295334" cy="22173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3"/>
          <a:stretch>
            <a:fillRect/>
          </a:stretch>
        </p:blipFill>
        <p:spPr>
          <a:xfrm>
            <a:off x="4088299" y="4792699"/>
            <a:ext cx="3588971" cy="18433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4"/>
          <a:stretch>
            <a:fillRect/>
          </a:stretch>
        </p:blipFill>
        <p:spPr>
          <a:xfrm>
            <a:off x="8488558" y="1867239"/>
            <a:ext cx="2974363" cy="20087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Content Placeholder 3"/>
          <p:cNvPicPr>
            <a:picLocks noGrp="1" noChangeAspect="1"/>
          </p:cNvPicPr>
          <p:nvPr>
            <p:ph idx="1"/>
          </p:nvPr>
        </p:nvPicPr>
        <p:blipFill>
          <a:blip r:embed="rId5"/>
          <a:stretch>
            <a:fillRect/>
          </a:stretch>
        </p:blipFill>
        <p:spPr>
          <a:xfrm>
            <a:off x="460882" y="761672"/>
            <a:ext cx="3129320" cy="21901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6"/>
          <a:stretch>
            <a:fillRect/>
          </a:stretch>
        </p:blipFill>
        <p:spPr>
          <a:xfrm>
            <a:off x="4456959" y="1480764"/>
            <a:ext cx="3322280" cy="22074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7"/>
          <a:stretch>
            <a:fillRect/>
          </a:stretch>
        </p:blipFill>
        <p:spPr>
          <a:xfrm>
            <a:off x="504866" y="3857516"/>
            <a:ext cx="3023058" cy="27119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09213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7556" y="-1291827"/>
            <a:ext cx="10385695" cy="6697014"/>
          </a:xfrm>
        </p:spPr>
        <p:txBody>
          <a:bodyPr>
            <a:normAutofit/>
          </a:bodyPr>
          <a:lstStyle/>
          <a:p>
            <a:pPr marL="0" indent="0" algn="r" rtl="1">
              <a:lnSpc>
                <a:spcPct val="170000"/>
              </a:lnSpc>
              <a:buNone/>
            </a:pPr>
            <a:r>
              <a:rPr lang="fa-IR" b="1" i="1" dirty="0">
                <a:solidFill>
                  <a:schemeClr val="bg1"/>
                </a:solidFill>
                <a:cs typeface="B Nazanin" panose="00000400000000000000" pitchFamily="2" charset="-78"/>
              </a:rPr>
              <a:t/>
            </a:r>
            <a:br>
              <a:rPr lang="fa-IR" b="1" i="1" dirty="0">
                <a:solidFill>
                  <a:schemeClr val="bg1"/>
                </a:solidFill>
                <a:cs typeface="B Nazanin" panose="00000400000000000000" pitchFamily="2" charset="-78"/>
              </a:rPr>
            </a:br>
            <a:r>
              <a:rPr lang="fa-IR" sz="2400" b="1" dirty="0">
                <a:solidFill>
                  <a:schemeClr val="bg1"/>
                </a:solidFill>
                <a:cs typeface="B Nazanin" panose="00000400000000000000" pitchFamily="2" charset="-78"/>
              </a:rPr>
              <a:t>در </a:t>
            </a:r>
            <a:r>
              <a:rPr lang="fa-IR" sz="2400" b="1" dirty="0" smtClean="0">
                <a:solidFill>
                  <a:srgbClr val="FFFF00"/>
                </a:solidFill>
                <a:cs typeface="B Nazanin" panose="00000400000000000000" pitchFamily="2" charset="-78"/>
              </a:rPr>
              <a:t>اندازه </a:t>
            </a:r>
            <a:r>
              <a:rPr lang="fa-IR" sz="2400" b="1" dirty="0">
                <a:solidFill>
                  <a:srgbClr val="FFFF00"/>
                </a:solidFill>
                <a:cs typeface="B Nazanin" panose="00000400000000000000" pitchFamily="2" charset="-78"/>
              </a:rPr>
              <a:t>گيري نشست </a:t>
            </a:r>
            <a:r>
              <a:rPr lang="fa-IR" sz="2400" b="1" dirty="0">
                <a:solidFill>
                  <a:schemeClr val="bg1"/>
                </a:solidFill>
                <a:cs typeface="B Nazanin" panose="00000400000000000000" pitchFamily="2" charset="-78"/>
              </a:rPr>
              <a:t>دو بحث مطرح مي شود: </a:t>
            </a:r>
            <a:br>
              <a:rPr lang="fa-IR" sz="2400" b="1" dirty="0">
                <a:solidFill>
                  <a:schemeClr val="bg1"/>
                </a:solidFill>
                <a:cs typeface="B Nazanin" panose="00000400000000000000" pitchFamily="2" charset="-78"/>
              </a:rPr>
            </a:br>
            <a:r>
              <a:rPr lang="fa-IR" sz="2400" b="1" dirty="0" smtClean="0">
                <a:solidFill>
                  <a:schemeClr val="bg1"/>
                </a:solidFill>
                <a:cs typeface="B Nazanin" panose="00000400000000000000" pitchFamily="2" charset="-78"/>
              </a:rPr>
              <a:t>الف) اندازه </a:t>
            </a:r>
            <a:r>
              <a:rPr lang="fa-IR" sz="2400" b="1" dirty="0">
                <a:solidFill>
                  <a:schemeClr val="bg1"/>
                </a:solidFill>
                <a:cs typeface="B Nazanin" panose="00000400000000000000" pitchFamily="2" charset="-78"/>
              </a:rPr>
              <a:t>گيري نشست در سطح زمين</a:t>
            </a:r>
            <a:br>
              <a:rPr lang="fa-IR" sz="2400" b="1" dirty="0">
                <a:solidFill>
                  <a:schemeClr val="bg1"/>
                </a:solidFill>
                <a:cs typeface="B Nazanin" panose="00000400000000000000" pitchFamily="2" charset="-78"/>
              </a:rPr>
            </a:br>
            <a:r>
              <a:rPr lang="fa-IR" sz="2400" b="1" dirty="0" smtClean="0">
                <a:solidFill>
                  <a:schemeClr val="bg1"/>
                </a:solidFill>
                <a:cs typeface="B Nazanin" panose="00000400000000000000" pitchFamily="2" charset="-78"/>
              </a:rPr>
              <a:t>ب) </a:t>
            </a:r>
            <a:r>
              <a:rPr lang="fa-IR" sz="2400" b="1" dirty="0">
                <a:solidFill>
                  <a:schemeClr val="bg1"/>
                </a:solidFill>
                <a:cs typeface="B Nazanin" panose="00000400000000000000" pitchFamily="2" charset="-78"/>
              </a:rPr>
              <a:t>اندازه گيري حركت لايه هاي زير سطحي</a:t>
            </a:r>
            <a:r>
              <a:rPr lang="fa-IR" b="1" dirty="0">
                <a:solidFill>
                  <a:schemeClr val="bg1"/>
                </a:solidFill>
                <a:cs typeface="B Nazanin" panose="00000400000000000000" pitchFamily="2" charset="-78"/>
              </a:rPr>
              <a:t/>
            </a:r>
            <a:br>
              <a:rPr lang="fa-IR" b="1" dirty="0">
                <a:solidFill>
                  <a:schemeClr val="bg1"/>
                </a:solidFill>
                <a:cs typeface="B Nazanin" panose="00000400000000000000" pitchFamily="2" charset="-78"/>
              </a:rPr>
            </a:br>
            <a:r>
              <a:rPr lang="en-US" b="1" dirty="0">
                <a:solidFill>
                  <a:srgbClr val="FFFF00"/>
                </a:solidFill>
                <a:cs typeface="B Nazanin" panose="00000400000000000000" pitchFamily="2" charset="-78"/>
              </a:rPr>
              <a:t/>
            </a:r>
            <a:br>
              <a:rPr lang="en-US" b="1" dirty="0">
                <a:solidFill>
                  <a:srgbClr val="FFFF00"/>
                </a:solidFill>
                <a:cs typeface="B Nazanin" panose="00000400000000000000" pitchFamily="2" charset="-78"/>
              </a:rPr>
            </a:br>
            <a:r>
              <a:rPr lang="fa-IR" b="1" dirty="0">
                <a:solidFill>
                  <a:schemeClr val="bg1"/>
                </a:solidFill>
                <a:cs typeface="B Nazanin" panose="00000400000000000000" pitchFamily="2" charset="-78"/>
              </a:rPr>
              <a:t/>
            </a:r>
            <a:br>
              <a:rPr lang="fa-IR" b="1" dirty="0">
                <a:solidFill>
                  <a:schemeClr val="bg1"/>
                </a:solidFill>
                <a:cs typeface="B Nazanin" panose="00000400000000000000" pitchFamily="2" charset="-78"/>
              </a:rPr>
            </a:br>
            <a:r>
              <a:rPr lang="fa-IR" b="1" dirty="0">
                <a:solidFill>
                  <a:schemeClr val="bg1"/>
                </a:solidFill>
                <a:cs typeface="B Nazanin" panose="00000400000000000000" pitchFamily="2" charset="-78"/>
              </a:rPr>
              <a:t/>
            </a:r>
            <a:br>
              <a:rPr lang="fa-IR" b="1" dirty="0">
                <a:solidFill>
                  <a:schemeClr val="bg1"/>
                </a:solidFill>
                <a:cs typeface="B Nazanin" panose="00000400000000000000" pitchFamily="2" charset="-78"/>
              </a:rPr>
            </a:br>
            <a:r>
              <a:rPr lang="fa-IR" b="1" dirty="0">
                <a:cs typeface="B Nazanin" panose="00000400000000000000" pitchFamily="2" charset="-78"/>
              </a:rPr>
              <a:t/>
            </a:r>
            <a:br>
              <a:rPr lang="fa-IR" b="1" dirty="0">
                <a:cs typeface="B Nazanin" panose="00000400000000000000" pitchFamily="2" charset="-78"/>
              </a:rPr>
            </a:br>
            <a:endParaRPr lang="en-US" b="1" dirty="0">
              <a:cs typeface="B Nazanin" panose="00000400000000000000" pitchFamily="2" charset="-78"/>
            </a:endParaRPr>
          </a:p>
        </p:txBody>
      </p:sp>
      <p:sp>
        <p:nvSpPr>
          <p:cNvPr id="4" name="Rectangle 3"/>
          <p:cNvSpPr/>
          <p:nvPr/>
        </p:nvSpPr>
        <p:spPr>
          <a:xfrm>
            <a:off x="6235173" y="2011974"/>
            <a:ext cx="5761149" cy="1384995"/>
          </a:xfrm>
          <a:prstGeom prst="rect">
            <a:avLst/>
          </a:prstGeom>
        </p:spPr>
        <p:txBody>
          <a:bodyPr wrap="square">
            <a:spAutoFit/>
          </a:bodyPr>
          <a:lstStyle/>
          <a:p>
            <a:pPr algn="r" rtl="1"/>
            <a:r>
              <a:rPr lang="fa-IR" sz="2400" b="1" dirty="0">
                <a:solidFill>
                  <a:srgbClr val="C00000"/>
                </a:solidFill>
                <a:cs typeface="B Nazanin" panose="00000400000000000000" pitchFamily="2" charset="-78"/>
              </a:rPr>
              <a:t>به منظور تشخيص وكنترل مناطق </a:t>
            </a:r>
            <a:r>
              <a:rPr lang="fa-IR" sz="2400" b="1" dirty="0" smtClean="0">
                <a:solidFill>
                  <a:srgbClr val="C00000"/>
                </a:solidFill>
                <a:cs typeface="B Nazanin" panose="00000400000000000000" pitchFamily="2" charset="-78"/>
              </a:rPr>
              <a:t>فرونشست</a:t>
            </a:r>
            <a:r>
              <a:rPr lang="fa-IR" sz="2400" b="1" dirty="0">
                <a:solidFill>
                  <a:srgbClr val="C00000"/>
                </a:solidFill>
                <a:cs typeface="B Nazanin" panose="00000400000000000000" pitchFamily="2" charset="-78"/>
              </a:rPr>
              <a:t> </a:t>
            </a:r>
            <a:r>
              <a:rPr lang="fa-IR" sz="2400" b="1" dirty="0" smtClean="0">
                <a:solidFill>
                  <a:srgbClr val="C00000"/>
                </a:solidFill>
                <a:cs typeface="B Nazanin" panose="00000400000000000000" pitchFamily="2" charset="-78"/>
              </a:rPr>
              <a:t>از </a:t>
            </a:r>
          </a:p>
          <a:p>
            <a:pPr algn="r" rtl="1"/>
            <a:r>
              <a:rPr lang="fa-IR" sz="2400" b="1" dirty="0" smtClean="0">
                <a:solidFill>
                  <a:srgbClr val="C00000"/>
                </a:solidFill>
                <a:cs typeface="B Nazanin" panose="00000400000000000000" pitchFamily="2" charset="-78"/>
              </a:rPr>
              <a:t>تكنيكهايي</a:t>
            </a:r>
            <a:r>
              <a:rPr lang="en-US" sz="2000" b="1" dirty="0" smtClean="0">
                <a:solidFill>
                  <a:srgbClr val="C00000"/>
                </a:solidFill>
                <a:cs typeface="B Nazanin" panose="00000400000000000000" pitchFamily="2" charset="-78"/>
              </a:rPr>
              <a:t>:</a:t>
            </a:r>
            <a:r>
              <a:rPr lang="fa-IR" sz="2000" b="1" dirty="0" smtClean="0">
                <a:solidFill>
                  <a:srgbClr val="C00000"/>
                </a:solidFill>
                <a:cs typeface="B Nazanin" panose="00000400000000000000" pitchFamily="2" charset="-78"/>
              </a:rPr>
              <a:t> </a:t>
            </a:r>
            <a:endParaRPr lang="en-US" sz="2000" b="1" dirty="0" smtClean="0">
              <a:solidFill>
                <a:srgbClr val="C00000"/>
              </a:solidFill>
              <a:cs typeface="B Nazanin" panose="00000400000000000000" pitchFamily="2" charset="-78"/>
            </a:endParaRPr>
          </a:p>
          <a:p>
            <a:pPr algn="r" rtl="1"/>
            <a:r>
              <a:rPr lang="fa-IR" dirty="0" smtClean="0">
                <a:solidFill>
                  <a:srgbClr val="C00000"/>
                </a:solidFill>
                <a:cs typeface="B Nazanin" panose="00000400000000000000" pitchFamily="2" charset="-78"/>
              </a:rPr>
              <a:t> </a:t>
            </a:r>
            <a:r>
              <a:rPr lang="fa-IR" dirty="0">
                <a:solidFill>
                  <a:srgbClr val="C00000"/>
                </a:solidFill>
                <a:cs typeface="B Nazanin" panose="00000400000000000000" pitchFamily="2" charset="-78"/>
              </a:rPr>
              <a:t/>
            </a:r>
            <a:br>
              <a:rPr lang="fa-IR" dirty="0">
                <a:solidFill>
                  <a:srgbClr val="C00000"/>
                </a:solidFill>
                <a:cs typeface="B Nazanin" panose="00000400000000000000" pitchFamily="2" charset="-78"/>
              </a:rPr>
            </a:br>
            <a:endParaRPr lang="en-US" b="1" dirty="0" smtClean="0">
              <a:solidFill>
                <a:srgbClr val="C00000"/>
              </a:solidFill>
              <a:latin typeface="Times New Roman" panose="02020603050405020304" pitchFamily="18" charset="0"/>
              <a:cs typeface="Times New Roman" panose="02020603050405020304" pitchFamily="18" charset="0"/>
            </a:endParaRPr>
          </a:p>
        </p:txBody>
      </p:sp>
      <p:pic>
        <p:nvPicPr>
          <p:cNvPr id="6" name="Picture 9" descr="DSCN02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22" y="3452687"/>
            <a:ext cx="3105214" cy="32010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393" y="394116"/>
            <a:ext cx="3152217" cy="2920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13"/>
          <p:cNvSpPr/>
          <p:nvPr/>
        </p:nvSpPr>
        <p:spPr>
          <a:xfrm>
            <a:off x="1291316" y="3007282"/>
            <a:ext cx="747320" cy="400110"/>
          </a:xfrm>
          <a:prstGeom prst="rect">
            <a:avLst/>
          </a:prstGeom>
        </p:spPr>
        <p:txBody>
          <a:bodyPr wrap="none">
            <a:spAutoFit/>
          </a:bodyPr>
          <a:lstStyle/>
          <a:p>
            <a:pPr algn="r" rtl="1"/>
            <a:r>
              <a:rPr lang="en-US" sz="2000" b="1" dirty="0">
                <a:solidFill>
                  <a:srgbClr val="FFFF00"/>
                </a:solidFill>
                <a:latin typeface="Times New Roman" panose="02020603050405020304" pitchFamily="18" charset="0"/>
                <a:cs typeface="Times New Roman" panose="02020603050405020304" pitchFamily="18" charset="0"/>
              </a:rPr>
              <a:t>GPS </a:t>
            </a:r>
          </a:p>
        </p:txBody>
      </p:sp>
      <p:sp>
        <p:nvSpPr>
          <p:cNvPr id="15" name="Rectangle 14"/>
          <p:cNvSpPr/>
          <p:nvPr/>
        </p:nvSpPr>
        <p:spPr>
          <a:xfrm>
            <a:off x="6262698" y="3417306"/>
            <a:ext cx="2377574" cy="461665"/>
          </a:xfrm>
          <a:prstGeom prst="rect">
            <a:avLst/>
          </a:prstGeom>
        </p:spPr>
        <p:txBody>
          <a:bodyPr wrap="none">
            <a:spAutoFit/>
          </a:bodyPr>
          <a:lstStyle/>
          <a:p>
            <a:pPr algn="ctr"/>
            <a:r>
              <a:rPr lang="fa-IR" sz="2400" b="1" dirty="0" smtClean="0">
                <a:solidFill>
                  <a:schemeClr val="bg1"/>
                </a:solidFill>
                <a:cs typeface="B Nazanin" panose="00000400000000000000" pitchFamily="2" charset="-78"/>
              </a:rPr>
              <a:t>     تكنيك </a:t>
            </a:r>
            <a:r>
              <a:rPr lang="fa-IR" sz="2400" b="1" dirty="0">
                <a:solidFill>
                  <a:schemeClr val="bg1"/>
                </a:solidFill>
                <a:cs typeface="B Nazanin" panose="00000400000000000000" pitchFamily="2" charset="-78"/>
              </a:rPr>
              <a:t>مونيتورينگ</a:t>
            </a:r>
            <a:endParaRPr lang="en-US" sz="2400" b="1" dirty="0"/>
          </a:p>
        </p:txBody>
      </p:sp>
      <p:sp>
        <p:nvSpPr>
          <p:cNvPr id="16" name="Rectangle 15"/>
          <p:cNvSpPr/>
          <p:nvPr/>
        </p:nvSpPr>
        <p:spPr>
          <a:xfrm>
            <a:off x="4981341" y="9213"/>
            <a:ext cx="984565" cy="400110"/>
          </a:xfrm>
          <a:prstGeom prst="rect">
            <a:avLst/>
          </a:prstGeom>
        </p:spPr>
        <p:txBody>
          <a:bodyPr wrap="none">
            <a:spAutoFit/>
          </a:bodyPr>
          <a:lstStyle/>
          <a:p>
            <a:pPr algn="r" rtl="1"/>
            <a:r>
              <a:rPr lang="en-US" sz="2000" b="1" dirty="0">
                <a:solidFill>
                  <a:srgbClr val="FFFF00"/>
                </a:solidFill>
                <a:latin typeface="Times New Roman" panose="02020603050405020304" pitchFamily="18" charset="0"/>
                <a:cs typeface="Times New Roman" panose="02020603050405020304" pitchFamily="18" charset="0"/>
              </a:rPr>
              <a:t>INSAR</a:t>
            </a:r>
          </a:p>
        </p:txBody>
      </p:sp>
      <p:pic>
        <p:nvPicPr>
          <p:cNvPr id="17" name="Picture 6" descr="http://www.geodata.at/_images/bilder/produkte/setzung2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925" y="604113"/>
            <a:ext cx="3336925" cy="2325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8" name="Rectangle 17"/>
          <p:cNvSpPr/>
          <p:nvPr/>
        </p:nvSpPr>
        <p:spPr>
          <a:xfrm>
            <a:off x="1351288" y="153592"/>
            <a:ext cx="1316386" cy="400110"/>
          </a:xfrm>
          <a:prstGeom prst="rect">
            <a:avLst/>
          </a:prstGeom>
        </p:spPr>
        <p:txBody>
          <a:bodyPr wrap="none">
            <a:spAutoFit/>
          </a:bodyPr>
          <a:lstStyle/>
          <a:p>
            <a:pPr algn="r" rtl="1"/>
            <a:r>
              <a:rPr lang="fa-IR" sz="2000" b="1" dirty="0">
                <a:solidFill>
                  <a:schemeClr val="bg1"/>
                </a:solidFill>
                <a:cs typeface="B Nazanin" panose="00000400000000000000" pitchFamily="2" charset="-78"/>
              </a:rPr>
              <a:t>ترازيـابي دقيق</a:t>
            </a:r>
            <a:endParaRPr lang="en-US" sz="2000" b="1" dirty="0">
              <a:solidFill>
                <a:schemeClr val="bg1"/>
              </a:solidFill>
              <a:cs typeface="B Nazanin" panose="00000400000000000000" pitchFamily="2" charset="-78"/>
            </a:endParaRPr>
          </a:p>
        </p:txBody>
      </p:sp>
      <p:pic>
        <p:nvPicPr>
          <p:cNvPr id="19" name="Picture 18"/>
          <p:cNvPicPr>
            <a:picLocks noChangeAspect="1"/>
          </p:cNvPicPr>
          <p:nvPr/>
        </p:nvPicPr>
        <p:blipFill>
          <a:blip r:embed="rId5"/>
          <a:stretch>
            <a:fillRect/>
          </a:stretch>
        </p:blipFill>
        <p:spPr>
          <a:xfrm>
            <a:off x="9003873" y="3529263"/>
            <a:ext cx="3014196" cy="31398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Rectangle 20"/>
          <p:cNvSpPr/>
          <p:nvPr/>
        </p:nvSpPr>
        <p:spPr>
          <a:xfrm>
            <a:off x="8169668" y="2987996"/>
            <a:ext cx="4136262" cy="400110"/>
          </a:xfrm>
          <a:prstGeom prst="rect">
            <a:avLst/>
          </a:prstGeom>
        </p:spPr>
        <p:txBody>
          <a:bodyPr wrap="none">
            <a:spAutoFit/>
          </a:bodyPr>
          <a:lstStyle/>
          <a:p>
            <a:pPr algn="r" rtl="1"/>
            <a:r>
              <a:rPr lang="fa-IR" sz="2000" b="1" dirty="0" smtClean="0">
                <a:solidFill>
                  <a:schemeClr val="bg1"/>
                </a:solidFill>
                <a:cs typeface="B Nazanin" panose="00000400000000000000" pitchFamily="2" charset="-78"/>
              </a:rPr>
              <a:t> </a:t>
            </a:r>
            <a:r>
              <a:rPr lang="en-US" sz="2000" b="1" dirty="0">
                <a:solidFill>
                  <a:srgbClr val="FFFF00"/>
                </a:solidFill>
                <a:latin typeface="Times New Roman" panose="02020603050405020304" pitchFamily="18" charset="0"/>
                <a:cs typeface="Times New Roman" panose="02020603050405020304" pitchFamily="18" charset="0"/>
              </a:rPr>
              <a:t>TDR(Time Domain Reflectometry</a:t>
            </a:r>
            <a:r>
              <a:rPr lang="en-US" sz="2000" b="1" dirty="0" smtClean="0">
                <a:solidFill>
                  <a:srgbClr val="FFFF00"/>
                </a:solidFill>
                <a:latin typeface="Times New Roman" panose="02020603050405020304" pitchFamily="18" charset="0"/>
                <a:cs typeface="Times New Roman" panose="02020603050405020304" pitchFamily="18" charset="0"/>
              </a:rPr>
              <a:t>) </a:t>
            </a:r>
            <a:endParaRPr lang="en-US" sz="2000" b="1" dirty="0">
              <a:solidFill>
                <a:srgbClr val="FFFF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2951683" y="3561999"/>
            <a:ext cx="2969957" cy="369332"/>
          </a:xfrm>
          <a:prstGeom prst="rect">
            <a:avLst/>
          </a:prstGeom>
          <a:noFill/>
        </p:spPr>
        <p:txBody>
          <a:bodyPr wrap="square" rtlCol="0">
            <a:spAutoFit/>
          </a:bodyPr>
          <a:lstStyle/>
          <a:p>
            <a:pPr algn="r" rtl="1"/>
            <a:r>
              <a:rPr lang="fa-IR" b="1" dirty="0" smtClean="0">
                <a:cs typeface="B Nazanin" panose="00000400000000000000" pitchFamily="2" charset="-78"/>
              </a:rPr>
              <a:t>دوربین نقشه برداری(توتال استیشن)</a:t>
            </a:r>
            <a:endParaRPr lang="en-US" b="1" dirty="0">
              <a:cs typeface="B Nazanin" panose="00000400000000000000" pitchFamily="2" charset="-78"/>
            </a:endParaRPr>
          </a:p>
        </p:txBody>
      </p:sp>
      <p:pic>
        <p:nvPicPr>
          <p:cNvPr id="24" name="Picture 12" descr="Titelseite TPS4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0454" y="3941424"/>
            <a:ext cx="2131268" cy="27581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 name="Picture 8" descr="http://www.geodata.at/_images/bilder/produkte/extenso_start.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0946" y="3986839"/>
            <a:ext cx="3018109" cy="2719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8509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5202" y="664349"/>
            <a:ext cx="8534400" cy="1507067"/>
          </a:xfrm>
        </p:spPr>
        <p:txBody>
          <a:bodyPr>
            <a:normAutofit fontScale="90000"/>
          </a:bodyPr>
          <a:lstStyle/>
          <a:p>
            <a:pPr algn="r" rtl="1"/>
            <a:r>
              <a:rPr lang="fa-IR" sz="2800" b="1" dirty="0">
                <a:solidFill>
                  <a:srgbClr val="C00000"/>
                </a:solidFill>
                <a:cs typeface="B Nazanin" panose="00000400000000000000" pitchFamily="2" charset="-78"/>
              </a:rPr>
              <a:t>استفاده از </a:t>
            </a:r>
            <a:r>
              <a:rPr lang="fa-IR" sz="2800" b="1" dirty="0" smtClean="0">
                <a:solidFill>
                  <a:srgbClr val="C00000"/>
                </a:solidFill>
                <a:cs typeface="B Nazanin" panose="00000400000000000000" pitchFamily="2" charset="-78"/>
              </a:rPr>
              <a:t>ابزاربندی</a:t>
            </a:r>
            <a:r>
              <a:rPr lang="en-US" sz="2800" b="1" dirty="0" smtClean="0">
                <a:solidFill>
                  <a:srgbClr val="C00000"/>
                </a:solidFill>
                <a:cs typeface="B Nazanin" panose="00000400000000000000" pitchFamily="2" charset="-78"/>
              </a:rPr>
              <a:t> </a:t>
            </a:r>
            <a:r>
              <a:rPr lang="fa-IR" sz="2800" b="1" dirty="0" smtClean="0">
                <a:solidFill>
                  <a:srgbClr val="C00000"/>
                </a:solidFill>
                <a:cs typeface="B Nazanin" panose="00000400000000000000" pitchFamily="2" charset="-78"/>
              </a:rPr>
              <a:t>برای تعیین نشست</a:t>
            </a:r>
            <a:br>
              <a:rPr lang="fa-IR" sz="2800" b="1" dirty="0" smtClean="0">
                <a:solidFill>
                  <a:srgbClr val="C00000"/>
                </a:solidFill>
                <a:cs typeface="B Nazanin" panose="00000400000000000000" pitchFamily="2" charset="-78"/>
              </a:rPr>
            </a:br>
            <a:r>
              <a:rPr lang="fa-IR" sz="2800" b="1" dirty="0" smtClean="0">
                <a:solidFill>
                  <a:srgbClr val="C00000"/>
                </a:solidFill>
                <a:latin typeface="Maranallo High" panose="00000400000000000000" pitchFamily="2" charset="0"/>
              </a:rPr>
              <a:t> </a:t>
            </a:r>
            <a:r>
              <a:rPr lang="en-US" sz="2800" b="1" dirty="0" smtClean="0">
                <a:solidFill>
                  <a:srgbClr val="C00000"/>
                </a:solidFill>
                <a:latin typeface="Maranallo High" panose="00000400000000000000" pitchFamily="2" charset="0"/>
              </a:rPr>
              <a:t/>
            </a:r>
            <a:br>
              <a:rPr lang="en-US" sz="2800" b="1" dirty="0" smtClean="0">
                <a:solidFill>
                  <a:srgbClr val="C00000"/>
                </a:solidFill>
                <a:latin typeface="Maranallo High" panose="00000400000000000000" pitchFamily="2" charset="0"/>
              </a:rPr>
            </a:br>
            <a:r>
              <a:rPr lang="en-US" sz="2800" b="1" dirty="0">
                <a:solidFill>
                  <a:srgbClr val="C00000"/>
                </a:solidFill>
                <a:latin typeface="Maranallo High" panose="00000400000000000000" pitchFamily="2" charset="0"/>
              </a:rPr>
              <a:t/>
            </a:r>
            <a:br>
              <a:rPr lang="en-US" sz="2800" b="1" dirty="0">
                <a:solidFill>
                  <a:srgbClr val="C00000"/>
                </a:solidFill>
                <a:latin typeface="Maranallo High" panose="00000400000000000000" pitchFamily="2" charset="0"/>
              </a:rPr>
            </a:br>
            <a:r>
              <a:rPr lang="en-US" sz="2800" b="1" dirty="0">
                <a:solidFill>
                  <a:srgbClr val="C00000"/>
                </a:solidFill>
                <a:latin typeface="Maranallo High" panose="00000400000000000000" pitchFamily="2" charset="0"/>
              </a:rPr>
              <a:t/>
            </a:r>
            <a:br>
              <a:rPr lang="en-US" sz="2800" b="1" dirty="0">
                <a:solidFill>
                  <a:srgbClr val="C00000"/>
                </a:solidFill>
                <a:latin typeface="Maranallo High" panose="00000400000000000000" pitchFamily="2" charset="0"/>
              </a:rPr>
            </a:br>
            <a:endParaRPr lang="en-US" sz="2800" dirty="0">
              <a:solidFill>
                <a:srgbClr val="C00000"/>
              </a:solidFill>
            </a:endParaRPr>
          </a:p>
        </p:txBody>
      </p:sp>
      <p:sp>
        <p:nvSpPr>
          <p:cNvPr id="3" name="Content Placeholder 2"/>
          <p:cNvSpPr>
            <a:spLocks noGrp="1"/>
          </p:cNvSpPr>
          <p:nvPr>
            <p:ph idx="1"/>
          </p:nvPr>
        </p:nvSpPr>
        <p:spPr>
          <a:xfrm>
            <a:off x="925969" y="763892"/>
            <a:ext cx="10143633" cy="3615267"/>
          </a:xfrm>
        </p:spPr>
        <p:txBody>
          <a:bodyPr>
            <a:normAutofit/>
          </a:bodyPr>
          <a:lstStyle/>
          <a:p>
            <a:pPr marL="0" indent="0" algn="just" rtl="1">
              <a:lnSpc>
                <a:spcPct val="150000"/>
              </a:lnSpc>
              <a:buNone/>
            </a:pPr>
            <a:r>
              <a:rPr lang="fa-IR" sz="2400" b="1" dirty="0">
                <a:solidFill>
                  <a:schemeClr val="bg1"/>
                </a:solidFill>
                <a:cs typeface="B Nazanin" panose="00000400000000000000" pitchFamily="2" charset="-78"/>
              </a:rPr>
              <a:t/>
            </a:r>
            <a:br>
              <a:rPr lang="fa-IR" sz="2400" b="1" dirty="0">
                <a:solidFill>
                  <a:schemeClr val="bg1"/>
                </a:solidFill>
                <a:cs typeface="B Nazanin" panose="00000400000000000000" pitchFamily="2" charset="-78"/>
              </a:rPr>
            </a:br>
            <a:r>
              <a:rPr lang="fa-IR" sz="2400" b="1" dirty="0" smtClean="0">
                <a:solidFill>
                  <a:schemeClr val="bg1"/>
                </a:solidFill>
                <a:cs typeface="B Nazanin" panose="00000400000000000000" pitchFamily="2" charset="-78"/>
              </a:rPr>
              <a:t>استفاده </a:t>
            </a:r>
            <a:r>
              <a:rPr lang="fa-IR" sz="2400" b="1" dirty="0">
                <a:solidFill>
                  <a:schemeClr val="bg1"/>
                </a:solidFill>
                <a:cs typeface="B Nazanin" panose="00000400000000000000" pitchFamily="2" charset="-78"/>
              </a:rPr>
              <a:t>از </a:t>
            </a:r>
            <a:r>
              <a:rPr lang="fa-IR" sz="2400" b="1" dirty="0">
                <a:solidFill>
                  <a:srgbClr val="FFFF00"/>
                </a:solidFill>
                <a:cs typeface="B Nazanin" panose="00000400000000000000" pitchFamily="2" charset="-78"/>
              </a:rPr>
              <a:t>ابزار دقیق و رفتارسنجی </a:t>
            </a:r>
            <a:r>
              <a:rPr lang="fa-IR" sz="2400" b="1" dirty="0">
                <a:solidFill>
                  <a:schemeClr val="bg1"/>
                </a:solidFill>
                <a:cs typeface="B Nazanin" panose="00000400000000000000" pitchFamily="2" charset="-78"/>
              </a:rPr>
              <a:t>در حین اجراي پروژه نیز </a:t>
            </a:r>
            <a:r>
              <a:rPr lang="fa-IR" sz="2400" b="1" dirty="0" smtClean="0">
                <a:solidFill>
                  <a:schemeClr val="bg1"/>
                </a:solidFill>
                <a:cs typeface="B Nazanin" panose="00000400000000000000" pitchFamily="2" charset="-78"/>
              </a:rPr>
              <a:t>می تواند </a:t>
            </a:r>
            <a:r>
              <a:rPr lang="fa-IR" sz="2400" b="1" dirty="0">
                <a:solidFill>
                  <a:schemeClr val="bg1"/>
                </a:solidFill>
                <a:cs typeface="B Nazanin" panose="00000400000000000000" pitchFamily="2" charset="-78"/>
              </a:rPr>
              <a:t>نقش مهمی در برآورد </a:t>
            </a:r>
            <a:r>
              <a:rPr lang="fa-IR" sz="2400" b="1" dirty="0" smtClean="0">
                <a:solidFill>
                  <a:srgbClr val="FFFF00"/>
                </a:solidFill>
                <a:cs typeface="B Nazanin" panose="00000400000000000000" pitchFamily="2" charset="-78"/>
              </a:rPr>
              <a:t>میزان نشست </a:t>
            </a:r>
            <a:r>
              <a:rPr lang="fa-IR" sz="2400" b="1" dirty="0">
                <a:solidFill>
                  <a:srgbClr val="FFFF00"/>
                </a:solidFill>
                <a:cs typeface="B Nazanin" panose="00000400000000000000" pitchFamily="2" charset="-78"/>
              </a:rPr>
              <a:t>و کنترل زمین</a:t>
            </a:r>
            <a:r>
              <a:rPr lang="fa-IR" sz="2400" b="1" dirty="0">
                <a:solidFill>
                  <a:schemeClr val="bg1"/>
                </a:solidFill>
                <a:cs typeface="B Nazanin" panose="00000400000000000000" pitchFamily="2" charset="-78"/>
              </a:rPr>
              <a:t> ایفا نماید. امروزه رفتارسنجی و به تبع آن استفاده از ابزار هاي رفتارنگاري جزء لاینفک اجراي سازه هاي زیر زمینی شده </a:t>
            </a:r>
            <a:r>
              <a:rPr lang="fa-IR" sz="2400" b="1" dirty="0" smtClean="0">
                <a:solidFill>
                  <a:schemeClr val="bg1"/>
                </a:solidFill>
                <a:cs typeface="B Nazanin" panose="00000400000000000000" pitchFamily="2" charset="-78"/>
              </a:rPr>
              <a:t>است. </a:t>
            </a:r>
            <a:endParaRPr lang="en-US" sz="2400" b="1" dirty="0">
              <a:solidFill>
                <a:schemeClr val="bg1"/>
              </a:solidFill>
              <a:cs typeface="B Nazanin" panose="00000400000000000000" pitchFamily="2" charset="-78"/>
            </a:endParaRPr>
          </a:p>
        </p:txBody>
      </p:sp>
      <p:sp>
        <p:nvSpPr>
          <p:cNvPr id="4" name="Rectangle 3"/>
          <p:cNvSpPr/>
          <p:nvPr/>
        </p:nvSpPr>
        <p:spPr>
          <a:xfrm>
            <a:off x="866272" y="1182834"/>
            <a:ext cx="3802644" cy="830997"/>
          </a:xfrm>
          <a:prstGeom prst="rect">
            <a:avLst/>
          </a:prstGeom>
        </p:spPr>
        <p:txBody>
          <a:bodyPr wrap="none">
            <a:spAutoFit/>
          </a:bodyPr>
          <a:lstStyle/>
          <a:p>
            <a:r>
              <a:rPr lang="en-US" sz="2400" b="1" i="1" dirty="0" smtClean="0">
                <a:solidFill>
                  <a:srgbClr val="FFFF00"/>
                </a:solidFill>
                <a:latin typeface="Times New Roman" panose="02020603050405020304" pitchFamily="18" charset="0"/>
                <a:cs typeface="Times New Roman" panose="02020603050405020304" pitchFamily="18" charset="0"/>
              </a:rPr>
              <a:t>1-Settlement</a:t>
            </a:r>
            <a:r>
              <a:rPr lang="en-US" sz="2400" dirty="0" smtClean="0">
                <a:solidFill>
                  <a:schemeClr val="bg1"/>
                </a:solidFill>
                <a:cs typeface="B Nazanin" panose="00000400000000000000" pitchFamily="2" charset="-78"/>
              </a:rPr>
              <a:t> </a:t>
            </a:r>
            <a:r>
              <a:rPr lang="fa-IR" sz="2400" b="1" dirty="0" smtClean="0">
                <a:solidFill>
                  <a:schemeClr val="bg1"/>
                </a:solidFill>
                <a:cs typeface="B Nazanin" panose="00000400000000000000" pitchFamily="2" charset="-78"/>
              </a:rPr>
              <a:t>(نشست سنج)</a:t>
            </a:r>
            <a:endParaRPr lang="en-US" sz="2400" b="1" dirty="0" smtClean="0">
              <a:solidFill>
                <a:schemeClr val="bg1"/>
              </a:solidFill>
              <a:cs typeface="B Nazanin" panose="00000400000000000000" pitchFamily="2" charset="-78"/>
            </a:endParaRPr>
          </a:p>
          <a:p>
            <a:r>
              <a:rPr lang="de-AT" altLang="en-US" sz="2400" b="1" i="1" dirty="0" smtClean="0">
                <a:solidFill>
                  <a:srgbClr val="FFFF00"/>
                </a:solidFill>
                <a:latin typeface="Times New Roman" panose="02020603050405020304" pitchFamily="18" charset="0"/>
                <a:cs typeface="Times New Roman" panose="02020603050405020304" pitchFamily="18" charset="0"/>
              </a:rPr>
              <a:t>2-Extensometer</a:t>
            </a:r>
            <a:r>
              <a:rPr lang="de-AT" altLang="en-US" sz="2400" b="1" i="1" dirty="0" smtClean="0">
                <a:solidFill>
                  <a:srgbClr val="FFFF00"/>
                </a:solidFill>
                <a:latin typeface="Verdana" panose="020B0604030504040204" pitchFamily="34" charset="0"/>
              </a:rPr>
              <a:t> </a:t>
            </a:r>
            <a:r>
              <a:rPr lang="fa-IR" altLang="en-US" sz="2400" b="1" dirty="0" smtClean="0">
                <a:solidFill>
                  <a:schemeClr val="bg1"/>
                </a:solidFill>
                <a:latin typeface="Verdana" panose="020B0604030504040204" pitchFamily="34" charset="0"/>
                <a:cs typeface="B Nazanin" panose="00000400000000000000" pitchFamily="2" charset="-78"/>
              </a:rPr>
              <a:t>(کشیدگی سنج)</a:t>
            </a:r>
            <a:endParaRPr lang="en-US" sz="2400" dirty="0">
              <a:solidFill>
                <a:schemeClr val="bg1"/>
              </a:solidFill>
              <a:cs typeface="B Nazanin" panose="00000400000000000000" pitchFamily="2" charset="-78"/>
            </a:endParaRPr>
          </a:p>
        </p:txBody>
      </p:sp>
      <p:pic>
        <p:nvPicPr>
          <p:cNvPr id="5" name="Picture 8" descr="http://www.geodata.at/_images/bilder/produkte/extenso_sta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273" y="3533824"/>
            <a:ext cx="3802643" cy="30980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949902" y="3075232"/>
            <a:ext cx="1635384" cy="400110"/>
          </a:xfrm>
          <a:prstGeom prst="rect">
            <a:avLst/>
          </a:prstGeom>
        </p:spPr>
        <p:txBody>
          <a:bodyPr wrap="none">
            <a:spAutoFit/>
          </a:bodyPr>
          <a:lstStyle/>
          <a:p>
            <a:r>
              <a:rPr lang="de-AT" altLang="en-US" sz="2000" b="1" i="1" dirty="0">
                <a:solidFill>
                  <a:srgbClr val="FFFF00"/>
                </a:solidFill>
                <a:latin typeface="Times New Roman" panose="02020603050405020304" pitchFamily="18" charset="0"/>
                <a:cs typeface="Times New Roman" panose="02020603050405020304" pitchFamily="18" charset="0"/>
              </a:rPr>
              <a:t>Extensometer</a:t>
            </a:r>
            <a:endParaRPr lang="en-US" sz="2000" dirty="0"/>
          </a:p>
        </p:txBody>
      </p:sp>
      <p:pic>
        <p:nvPicPr>
          <p:cNvPr id="9" name="Picture 8"/>
          <p:cNvPicPr>
            <a:picLocks noChangeAspect="1"/>
          </p:cNvPicPr>
          <p:nvPr/>
        </p:nvPicPr>
        <p:blipFill>
          <a:blip r:embed="rId3"/>
          <a:stretch>
            <a:fillRect/>
          </a:stretch>
        </p:blipFill>
        <p:spPr>
          <a:xfrm>
            <a:off x="6623164" y="3980223"/>
            <a:ext cx="3409852" cy="27100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7681919" y="3580113"/>
            <a:ext cx="1292341" cy="400110"/>
          </a:xfrm>
          <a:prstGeom prst="rect">
            <a:avLst/>
          </a:prstGeom>
        </p:spPr>
        <p:txBody>
          <a:bodyPr wrap="none">
            <a:spAutoFit/>
          </a:bodyPr>
          <a:lstStyle/>
          <a:p>
            <a:r>
              <a:rPr lang="en-US" sz="2000" b="1" i="1" dirty="0">
                <a:solidFill>
                  <a:srgbClr val="FFFF00"/>
                </a:solidFill>
                <a:latin typeface="Times New Roman" panose="02020603050405020304" pitchFamily="18" charset="0"/>
                <a:cs typeface="Times New Roman" panose="02020603050405020304" pitchFamily="18" charset="0"/>
              </a:rPr>
              <a:t>Settlement</a:t>
            </a:r>
            <a:endParaRPr lang="en-US" sz="2000" dirty="0"/>
          </a:p>
        </p:txBody>
      </p:sp>
    </p:spTree>
    <p:extLst>
      <p:ext uri="{BB962C8B-B14F-4D97-AF65-F5344CB8AC3E}">
        <p14:creationId xmlns:p14="http://schemas.microsoft.com/office/powerpoint/2010/main" val="9301268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37195" y="436966"/>
            <a:ext cx="4227439" cy="584775"/>
          </a:xfrm>
          <a:prstGeom prst="rect">
            <a:avLst/>
          </a:prstGeom>
        </p:spPr>
        <p:txBody>
          <a:bodyPr wrap="none">
            <a:spAutoFit/>
          </a:bodyPr>
          <a:lstStyle/>
          <a:p>
            <a:r>
              <a:rPr lang="en-US" sz="3200" b="1" i="1" dirty="0" smtClean="0">
                <a:solidFill>
                  <a:srgbClr val="FF0000"/>
                </a:solidFill>
                <a:latin typeface="Times New Roman" panose="02020603050405020304" pitchFamily="18" charset="0"/>
                <a:cs typeface="Times New Roman" panose="02020603050405020304" pitchFamily="18" charset="0"/>
              </a:rPr>
              <a:t>Settlement</a:t>
            </a:r>
            <a:r>
              <a:rPr lang="fa-IR" sz="3200" b="1" i="1"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cs typeface="B Nazanin" panose="00000400000000000000" pitchFamily="2" charset="-78"/>
              </a:rPr>
              <a:t> </a:t>
            </a:r>
            <a:r>
              <a:rPr lang="fa-IR" sz="3200" b="1" dirty="0">
                <a:solidFill>
                  <a:srgbClr val="FFFF00"/>
                </a:solidFill>
                <a:cs typeface="B Nazanin" panose="00000400000000000000" pitchFamily="2" charset="-78"/>
              </a:rPr>
              <a:t>(نشست سنج)</a:t>
            </a:r>
            <a:endParaRPr lang="en-US" sz="3200" b="1" dirty="0">
              <a:solidFill>
                <a:srgbClr val="FFFF00"/>
              </a:solidFill>
              <a:cs typeface="B Nazanin" panose="00000400000000000000" pitchFamily="2" charset="-78"/>
            </a:endParaRPr>
          </a:p>
        </p:txBody>
      </p:sp>
      <p:sp>
        <p:nvSpPr>
          <p:cNvPr id="2" name="Rectangle 1"/>
          <p:cNvSpPr/>
          <p:nvPr/>
        </p:nvSpPr>
        <p:spPr>
          <a:xfrm>
            <a:off x="1184856" y="1476554"/>
            <a:ext cx="9955369" cy="1754326"/>
          </a:xfrm>
          <a:prstGeom prst="rect">
            <a:avLst/>
          </a:prstGeom>
        </p:spPr>
        <p:txBody>
          <a:bodyPr wrap="square">
            <a:spAutoFit/>
          </a:bodyPr>
          <a:lstStyle/>
          <a:p>
            <a:pPr algn="just" rtl="1">
              <a:lnSpc>
                <a:spcPct val="150000"/>
              </a:lnSpc>
            </a:pPr>
            <a:r>
              <a:rPr lang="fa-IR" sz="2400" b="1" dirty="0">
                <a:solidFill>
                  <a:srgbClr val="FFFF00"/>
                </a:solidFill>
                <a:cs typeface="B Nazanin" panose="00000400000000000000" pitchFamily="2" charset="-78"/>
              </a:rPr>
              <a:t>قرائت جابجایی‌های عمودی </a:t>
            </a:r>
            <a:r>
              <a:rPr lang="fa-IR" sz="2400" b="1" dirty="0">
                <a:solidFill>
                  <a:schemeClr val="bg1"/>
                </a:solidFill>
                <a:cs typeface="B Nazanin" panose="00000400000000000000" pitchFamily="2" charset="-78"/>
              </a:rPr>
              <a:t>توسط ابزارهایی که به اصطلاح </a:t>
            </a:r>
            <a:r>
              <a:rPr lang="fa-IR" sz="2400" b="1" dirty="0">
                <a:solidFill>
                  <a:srgbClr val="FFFF00"/>
                </a:solidFill>
                <a:cs typeface="B Nazanin" panose="00000400000000000000" pitchFamily="2" charset="-78"/>
              </a:rPr>
              <a:t>نشست سنج ها </a:t>
            </a:r>
            <a:r>
              <a:rPr lang="fa-IR" sz="2400" b="1" dirty="0">
                <a:solidFill>
                  <a:schemeClr val="bg1"/>
                </a:solidFill>
                <a:cs typeface="B Nazanin" panose="00000400000000000000" pitchFamily="2" charset="-78"/>
              </a:rPr>
              <a:t>نامیده می شود، صورت می گیرد. </a:t>
            </a:r>
            <a:r>
              <a:rPr lang="fa-IR" sz="2400" b="1" dirty="0" smtClean="0">
                <a:solidFill>
                  <a:schemeClr val="bg1"/>
                </a:solidFill>
                <a:cs typeface="B Nazanin" panose="00000400000000000000" pitchFamily="2" charset="-78"/>
              </a:rPr>
              <a:t>نشست </a:t>
            </a:r>
            <a:r>
              <a:rPr lang="fa-IR" sz="2400" b="1" dirty="0">
                <a:solidFill>
                  <a:schemeClr val="bg1"/>
                </a:solidFill>
                <a:cs typeface="B Nazanin" panose="00000400000000000000" pitchFamily="2" charset="-78"/>
              </a:rPr>
              <a:t>سنج ها می توانند بسته به توانایی تعداد نقاط قابل برداشت، ظرفیت اندازه گیری ‏نشست یک یا بیشتر از یک نقطه در عمق های متفاوتی در راستای عمود را داشته باشند.‏</a:t>
            </a:r>
            <a:endParaRPr lang="en-US" sz="2400" dirty="0">
              <a:solidFill>
                <a:schemeClr val="bg1"/>
              </a:solidFill>
            </a:endParaRPr>
          </a:p>
        </p:txBody>
      </p:sp>
      <p:sp>
        <p:nvSpPr>
          <p:cNvPr id="3" name="Rectangle 2"/>
          <p:cNvSpPr/>
          <p:nvPr/>
        </p:nvSpPr>
        <p:spPr>
          <a:xfrm>
            <a:off x="4554827" y="3685693"/>
            <a:ext cx="6096000" cy="2400657"/>
          </a:xfrm>
          <a:prstGeom prst="rect">
            <a:avLst/>
          </a:prstGeom>
        </p:spPr>
        <p:txBody>
          <a:bodyPr>
            <a:spAutoFit/>
          </a:bodyPr>
          <a:lstStyle/>
          <a:p>
            <a:pPr algn="just" rtl="1">
              <a:lnSpc>
                <a:spcPts val="1800"/>
              </a:lnSpc>
            </a:pPr>
            <a:r>
              <a:rPr lang="fa-IR" sz="2800" b="1" dirty="0" smtClean="0">
                <a:solidFill>
                  <a:srgbClr val="C00000"/>
                </a:solidFill>
                <a:latin typeface="Tahoma" panose="020B0604030504040204" pitchFamily="34" charset="0"/>
                <a:ea typeface="Times New Roman" panose="02020603050405020304" pitchFamily="18" charset="0"/>
                <a:cs typeface="B Nazanin" panose="00000400000000000000" pitchFamily="2" charset="-78"/>
              </a:rPr>
              <a:t>کاربرد </a:t>
            </a:r>
            <a:r>
              <a:rPr lang="fa-IR" sz="2800" b="1" dirty="0">
                <a:solidFill>
                  <a:srgbClr val="C00000"/>
                </a:solidFill>
                <a:latin typeface="Tahoma" panose="020B0604030504040204" pitchFamily="34" charset="0"/>
                <a:ea typeface="Times New Roman" panose="02020603050405020304" pitchFamily="18" charset="0"/>
                <a:cs typeface="B Nazanin" panose="00000400000000000000" pitchFamily="2" charset="-78"/>
              </a:rPr>
              <a:t>نشست سنج </a:t>
            </a:r>
            <a:r>
              <a:rPr lang="fa-IR" sz="2800" b="1" dirty="0" smtClean="0">
                <a:solidFill>
                  <a:srgbClr val="C00000"/>
                </a:solidFill>
                <a:latin typeface="Tahoma" panose="020B0604030504040204" pitchFamily="34" charset="0"/>
                <a:ea typeface="Times New Roman" panose="02020603050405020304" pitchFamily="18" charset="0"/>
                <a:cs typeface="B Nazanin" panose="00000400000000000000" pitchFamily="2" charset="-78"/>
              </a:rPr>
              <a:t>ها‌</a:t>
            </a:r>
            <a:endParaRPr lang="en-US" sz="2800" b="1" dirty="0" smtClean="0">
              <a:solidFill>
                <a:srgbClr val="C00000"/>
              </a:solidFill>
              <a:latin typeface="Tahoma" panose="020B0604030504040204" pitchFamily="34" charset="0"/>
              <a:ea typeface="Times New Roman" panose="02020603050405020304" pitchFamily="18" charset="0"/>
              <a:cs typeface="B Nazanin" panose="00000400000000000000" pitchFamily="2" charset="-78"/>
            </a:endParaRPr>
          </a:p>
          <a:p>
            <a:pPr algn="just" rtl="1">
              <a:lnSpc>
                <a:spcPts val="1800"/>
              </a:lnSpc>
            </a:pPr>
            <a:endPar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endParaRPr>
          </a:p>
          <a:p>
            <a:pPr marL="365760" indent="-365760" algn="just" rtl="1">
              <a:buFont typeface="Wingdings" panose="05000000000000000000" pitchFamily="2" charset="2"/>
              <a:buChar char="q"/>
            </a:pP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مانيتورينگ نشست موضعی برای کنترل </a:t>
            </a:r>
            <a:r>
              <a:rPr lang="fa-IR" sz="2000" b="1" dirty="0">
                <a:solidFill>
                  <a:srgbClr val="FFFF00"/>
                </a:solidFill>
                <a:latin typeface="Tahoma" panose="020B0604030504040204" pitchFamily="34" charset="0"/>
                <a:ea typeface="Times New Roman" panose="02020603050405020304" pitchFamily="18" charset="0"/>
                <a:cs typeface="B Nazanin" panose="00000400000000000000" pitchFamily="2" charset="-78"/>
              </a:rPr>
              <a:t>جاده ­ها، خاک‌ريزها، سدها و ساير سازه ­های سطحی</a:t>
            </a:r>
            <a:endParaRPr lang="fa-IR" sz="2000" b="1" dirty="0">
              <a:solidFill>
                <a:srgbClr val="FFFF00"/>
              </a:solidFill>
              <a:latin typeface="Calibri" panose="020F0502020204030204" pitchFamily="34" charset="0"/>
              <a:ea typeface="Times New Roman" panose="02020603050405020304" pitchFamily="18" charset="0"/>
              <a:cs typeface="B Nazanin" panose="00000400000000000000" pitchFamily="2" charset="-78"/>
            </a:endParaRPr>
          </a:p>
          <a:p>
            <a:pPr marL="365760" indent="-365760" algn="just" rtl="1">
              <a:buFont typeface="Wingdings" panose="05000000000000000000" pitchFamily="2" charset="2"/>
              <a:buChar char="q"/>
            </a:pP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اندازه­</a:t>
            </a:r>
            <a:r>
              <a:rPr lang="fa-IR" sz="2000" b="1" dirty="0">
                <a:solidFill>
                  <a:schemeClr val="bg1"/>
                </a:solidFill>
                <a:latin typeface="Calibri" panose="020F0502020204030204" pitchFamily="34" charset="0"/>
                <a:ea typeface="Times New Roman" panose="02020603050405020304" pitchFamily="18" charset="0"/>
              </a:rPr>
              <a:t> </a:t>
            </a: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گيری نشست يا بالا آمدگی </a:t>
            </a:r>
            <a:r>
              <a:rPr lang="fa-IR" sz="2000" b="1" dirty="0">
                <a:solidFill>
                  <a:srgbClr val="FFFF00"/>
                </a:solidFill>
                <a:latin typeface="Tahoma" panose="020B0604030504040204" pitchFamily="34" charset="0"/>
                <a:ea typeface="Times New Roman" panose="02020603050405020304" pitchFamily="18" charset="0"/>
                <a:cs typeface="B Nazanin" panose="00000400000000000000" pitchFamily="2" charset="-78"/>
              </a:rPr>
              <a:t>فونداسيون</a:t>
            </a:r>
            <a:endParaRPr lang="fa-IR" sz="2000" b="1" dirty="0">
              <a:solidFill>
                <a:srgbClr val="FFFF00"/>
              </a:solidFill>
              <a:latin typeface="Calibri" panose="020F0502020204030204" pitchFamily="34" charset="0"/>
              <a:ea typeface="Times New Roman" panose="02020603050405020304" pitchFamily="18" charset="0"/>
              <a:cs typeface="B Nazanin" panose="00000400000000000000" pitchFamily="2" charset="-78"/>
            </a:endParaRPr>
          </a:p>
          <a:p>
            <a:pPr marL="365760" indent="-365760" algn="just" rtl="1">
              <a:buFont typeface="Wingdings" panose="05000000000000000000" pitchFamily="2" charset="2"/>
              <a:buChar char="q"/>
            </a:pP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کنترل نشست ناشی از </a:t>
            </a:r>
            <a:r>
              <a:rPr lang="fa-IR" sz="2000" b="1" dirty="0">
                <a:solidFill>
                  <a:srgbClr val="FFFF00"/>
                </a:solidFill>
                <a:latin typeface="Tahoma" panose="020B0604030504040204" pitchFamily="34" charset="0"/>
                <a:ea typeface="Times New Roman" panose="02020603050405020304" pitchFamily="18" charset="0"/>
                <a:cs typeface="B Nazanin" panose="00000400000000000000" pitchFamily="2" charset="-78"/>
              </a:rPr>
              <a:t>معدن کاری </a:t>
            </a: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برای جلوگيری از آسيب ديدن سازه ­های مجاور</a:t>
            </a:r>
            <a:endParaRPr lang="en-US" sz="2000" b="1" dirty="0">
              <a:solidFill>
                <a:schemeClr val="bg1"/>
              </a:solidFill>
              <a:latin typeface="Calibri" panose="020F0502020204030204" pitchFamily="34" charset="0"/>
              <a:ea typeface="Calibri" panose="020F0502020204030204" pitchFamily="34" charset="0"/>
              <a:cs typeface="Arial" panose="020B0604020202090204" pitchFamily="34" charset="0"/>
            </a:endParaRPr>
          </a:p>
          <a:p>
            <a:pPr marL="365760" indent="-365760" algn="r" rtl="1">
              <a:buFont typeface="Wingdings" panose="05000000000000000000" pitchFamily="2" charset="2"/>
              <a:buChar char="q"/>
            </a:pPr>
            <a:r>
              <a:rPr lang="fa-IR" sz="2000" b="1" dirty="0">
                <a:solidFill>
                  <a:schemeClr val="bg1"/>
                </a:solidFill>
                <a:latin typeface="Tahoma" panose="020B0604030504040204" pitchFamily="34" charset="0"/>
                <a:ea typeface="Times New Roman" panose="02020603050405020304" pitchFamily="18" charset="0"/>
                <a:cs typeface="B Nazanin" panose="00000400000000000000" pitchFamily="2" charset="-78"/>
              </a:rPr>
              <a:t>مانيتورينگ تأثيرات سايت بر روی سيستم­های </a:t>
            </a:r>
            <a:r>
              <a:rPr lang="fa-IR" sz="2000" b="1" dirty="0">
                <a:solidFill>
                  <a:srgbClr val="FFFF00"/>
                </a:solidFill>
                <a:latin typeface="Tahoma" panose="020B0604030504040204" pitchFamily="34" charset="0"/>
                <a:ea typeface="Times New Roman" panose="02020603050405020304" pitchFamily="18" charset="0"/>
                <a:cs typeface="B Nazanin" panose="00000400000000000000" pitchFamily="2" charset="-78"/>
              </a:rPr>
              <a:t>زهکشی</a:t>
            </a:r>
            <a:endParaRPr lang="fa-IR" sz="2000" b="1" dirty="0">
              <a:solidFill>
                <a:srgbClr val="FFFF00"/>
              </a:solidFill>
            </a:endParaRPr>
          </a:p>
        </p:txBody>
      </p:sp>
      <p:pic>
        <p:nvPicPr>
          <p:cNvPr id="5" name="Picture 1" descr="E:\arshad\سد\instrumentation\New Folder\Settlement System\nesha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133" y="2900589"/>
            <a:ext cx="2879363" cy="37521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197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extLst>
              <a:ext uri="{28A0092B-C50C-407E-A947-70E740481C1C}">
                <a14:useLocalDpi xmlns:a14="http://schemas.microsoft.com/office/drawing/2010/main" val="0"/>
              </a:ext>
            </a:extLst>
          </a:blip>
          <a:srcRect l="8097" t="1" r="5217" b="1620"/>
          <a:stretch/>
        </p:blipFill>
        <p:spPr bwMode="auto">
          <a:xfrm>
            <a:off x="986232" y="4533363"/>
            <a:ext cx="3994793" cy="2182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pic>
        <p:nvPicPr>
          <p:cNvPr id="5" name="Picture 4"/>
          <p:cNvPicPr>
            <a:picLocks noChangeAspect="1"/>
          </p:cNvPicPr>
          <p:nvPr/>
        </p:nvPicPr>
        <p:blipFill>
          <a:blip r:embed="rId3"/>
          <a:stretch>
            <a:fillRect/>
          </a:stretch>
        </p:blipFill>
        <p:spPr>
          <a:xfrm>
            <a:off x="5894350" y="4121239"/>
            <a:ext cx="5677923" cy="25944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547731" y="606520"/>
            <a:ext cx="2907376" cy="37734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9321817" y="117409"/>
            <a:ext cx="2487007" cy="523220"/>
          </a:xfrm>
          <a:prstGeom prst="rect">
            <a:avLst/>
          </a:prstGeom>
        </p:spPr>
        <p:txBody>
          <a:bodyPr wrap="square">
            <a:spAutoFit/>
          </a:bodyPr>
          <a:lstStyle/>
          <a:p>
            <a:r>
              <a:rPr lang="fa-IR" sz="2800" b="1" dirty="0">
                <a:solidFill>
                  <a:srgbClr val="C00000"/>
                </a:solidFill>
                <a:cs typeface="B Nazanin" panose="00000400000000000000" pitchFamily="2" charset="-78"/>
              </a:rPr>
              <a:t>کاربرد نشست سنج‌ها</a:t>
            </a:r>
            <a:endParaRPr lang="en-US" sz="2800" b="1" dirty="0">
              <a:solidFill>
                <a:srgbClr val="C00000"/>
              </a:solidFill>
              <a:cs typeface="B Nazanin" panose="00000400000000000000" pitchFamily="2" charset="-78"/>
            </a:endParaRPr>
          </a:p>
        </p:txBody>
      </p:sp>
      <p:sp>
        <p:nvSpPr>
          <p:cNvPr id="8" name="Rectangle 7"/>
          <p:cNvSpPr/>
          <p:nvPr/>
        </p:nvSpPr>
        <p:spPr>
          <a:xfrm>
            <a:off x="366835" y="100142"/>
            <a:ext cx="3190297" cy="430887"/>
          </a:xfrm>
          <a:prstGeom prst="rect">
            <a:avLst/>
          </a:prstGeom>
        </p:spPr>
        <p:txBody>
          <a:bodyPr wrap="none">
            <a:spAutoFit/>
          </a:bodyPr>
          <a:lstStyle/>
          <a:p>
            <a:r>
              <a:rPr lang="fa-IR" sz="2000" b="1" dirty="0">
                <a:solidFill>
                  <a:schemeClr val="bg1"/>
                </a:solidFill>
                <a:latin typeface="Calibri" panose="020F0502020204030204" pitchFamily="34" charset="0"/>
                <a:ea typeface="Calibri" panose="020F0502020204030204" pitchFamily="34" charset="0"/>
                <a:cs typeface="B Nazanin" panose="00000400000000000000" pitchFamily="2" charset="-78"/>
              </a:rPr>
              <a:t>مانیتورینگ نشست در طول </a:t>
            </a:r>
            <a:r>
              <a:rPr lang="fa-IR" sz="2200" b="1" dirty="0">
                <a:solidFill>
                  <a:schemeClr val="bg1"/>
                </a:solidFill>
                <a:latin typeface="Calibri" panose="020F0502020204030204" pitchFamily="34" charset="0"/>
                <a:ea typeface="Calibri" panose="020F0502020204030204" pitchFamily="34" charset="0"/>
                <a:cs typeface="B Nazanin" panose="00000400000000000000" pitchFamily="2" charset="-78"/>
              </a:rPr>
              <a:t>حفر</a:t>
            </a:r>
            <a:r>
              <a:rPr lang="fa-IR" sz="2000" b="1" dirty="0">
                <a:solidFill>
                  <a:schemeClr val="bg1"/>
                </a:solidFill>
                <a:latin typeface="Calibri" panose="020F0502020204030204" pitchFamily="34" charset="0"/>
                <a:ea typeface="Calibri" panose="020F0502020204030204" pitchFamily="34" charset="0"/>
                <a:cs typeface="B Nazanin" panose="00000400000000000000" pitchFamily="2" charset="-78"/>
              </a:rPr>
              <a:t> تونل </a:t>
            </a:r>
            <a:endParaRPr lang="en-US" sz="2000" dirty="0">
              <a:solidFill>
                <a:schemeClr val="bg1"/>
              </a:solidFill>
            </a:endParaRPr>
          </a:p>
        </p:txBody>
      </p:sp>
      <p:pic>
        <p:nvPicPr>
          <p:cNvPr id="10" name="Picture 9"/>
          <p:cNvPicPr>
            <a:picLocks noChangeAspect="1"/>
          </p:cNvPicPr>
          <p:nvPr/>
        </p:nvPicPr>
        <p:blipFill>
          <a:blip r:embed="rId5"/>
          <a:stretch>
            <a:fillRect/>
          </a:stretch>
        </p:blipFill>
        <p:spPr>
          <a:xfrm>
            <a:off x="3692191" y="824304"/>
            <a:ext cx="4765765" cy="2801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Rectangle 10"/>
          <p:cNvSpPr/>
          <p:nvPr/>
        </p:nvSpPr>
        <p:spPr>
          <a:xfrm>
            <a:off x="4093591" y="322663"/>
            <a:ext cx="3593329" cy="430887"/>
          </a:xfrm>
          <a:prstGeom prst="rect">
            <a:avLst/>
          </a:prstGeom>
        </p:spPr>
        <p:txBody>
          <a:bodyPr wrap="square">
            <a:spAutoFit/>
          </a:bodyPr>
          <a:lstStyle/>
          <a:p>
            <a:pPr algn="ctr"/>
            <a:r>
              <a:rPr lang="fa-IR" sz="2200" b="1" dirty="0">
                <a:solidFill>
                  <a:schemeClr val="bg1"/>
                </a:solidFill>
                <a:cs typeface="B Nazanin" panose="00000400000000000000" pitchFamily="2" charset="-78"/>
              </a:rPr>
              <a:t>مانیتورینگ نشست </a:t>
            </a:r>
            <a:r>
              <a:rPr lang="fa-IR" sz="2200" b="1" dirty="0" smtClean="0">
                <a:solidFill>
                  <a:schemeClr val="bg1"/>
                </a:solidFill>
                <a:cs typeface="B Nazanin" panose="00000400000000000000" pitchFamily="2" charset="-78"/>
              </a:rPr>
              <a:t>در </a:t>
            </a:r>
            <a:r>
              <a:rPr lang="fa-IR" sz="2200" b="1" dirty="0">
                <a:solidFill>
                  <a:schemeClr val="bg1"/>
                </a:solidFill>
                <a:cs typeface="B Nazanin" panose="00000400000000000000" pitchFamily="2" charset="-78"/>
              </a:rPr>
              <a:t>سدهای خاکی </a:t>
            </a:r>
            <a:endParaRPr lang="en-US" sz="2200" dirty="0">
              <a:solidFill>
                <a:schemeClr val="bg1"/>
              </a:solidFill>
            </a:endParaRPr>
          </a:p>
        </p:txBody>
      </p:sp>
      <p:sp>
        <p:nvSpPr>
          <p:cNvPr id="15" name="TextBox 14"/>
          <p:cNvSpPr txBox="1"/>
          <p:nvPr/>
        </p:nvSpPr>
        <p:spPr>
          <a:xfrm>
            <a:off x="6737049" y="3629175"/>
            <a:ext cx="4458789" cy="430887"/>
          </a:xfrm>
          <a:prstGeom prst="rect">
            <a:avLst/>
          </a:prstGeom>
          <a:noFill/>
        </p:spPr>
        <p:txBody>
          <a:bodyPr wrap="square" rtlCol="0">
            <a:spAutoFit/>
          </a:bodyPr>
          <a:lstStyle/>
          <a:p>
            <a:pPr algn="ctr" rtl="1"/>
            <a:r>
              <a:rPr lang="fa-IR" sz="2200" b="1" dirty="0" smtClean="0">
                <a:solidFill>
                  <a:schemeClr val="bg1"/>
                </a:solidFill>
                <a:cs typeface="B Nazanin" panose="00000400000000000000" pitchFamily="2" charset="-78"/>
              </a:rPr>
              <a:t>مانیتورینگ نشست در اثر گود برداری</a:t>
            </a:r>
            <a:endParaRPr lang="en-US" sz="2200" b="1" dirty="0">
              <a:solidFill>
                <a:schemeClr val="bg1"/>
              </a:solidFill>
              <a:cs typeface="B Nazanin" panose="00000400000000000000" pitchFamily="2" charset="-78"/>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77302" y="1423851"/>
            <a:ext cx="3402382" cy="20918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 name="Rectangle 23"/>
          <p:cNvSpPr/>
          <p:nvPr/>
        </p:nvSpPr>
        <p:spPr>
          <a:xfrm>
            <a:off x="9161730" y="813591"/>
            <a:ext cx="2807179" cy="454612"/>
          </a:xfrm>
          <a:prstGeom prst="rect">
            <a:avLst/>
          </a:prstGeom>
        </p:spPr>
        <p:txBody>
          <a:bodyPr wrap="none">
            <a:spAutoFit/>
          </a:bodyPr>
          <a:lstStyle/>
          <a:p>
            <a:pPr lvl="0" algn="just">
              <a:lnSpc>
                <a:spcPct val="107000"/>
              </a:lnSpc>
              <a:spcAft>
                <a:spcPts val="800"/>
              </a:spcAft>
            </a:pPr>
            <a:r>
              <a:rPr lang="fa-IR" sz="2200" b="1" dirty="0">
                <a:solidFill>
                  <a:schemeClr val="bg1"/>
                </a:solidFill>
                <a:latin typeface="Calibri" panose="020F0502020204030204" pitchFamily="34" charset="0"/>
                <a:ea typeface="Calibri" panose="020F0502020204030204" pitchFamily="34" charset="0"/>
                <a:cs typeface="B Nazanin" panose="00000400000000000000" pitchFamily="2" charset="-78"/>
              </a:rPr>
              <a:t>مانیتوریگ نشست در خاکریزها</a:t>
            </a:r>
            <a:endParaRPr lang="en-US" sz="2200" b="1" dirty="0">
              <a:solidFill>
                <a:schemeClr val="bg1"/>
              </a:solidFill>
              <a:latin typeface="Calibri" panose="020F0502020204030204" pitchFamily="34" charset="0"/>
              <a:ea typeface="Calibri" panose="020F0502020204030204" pitchFamily="34" charset="0"/>
              <a:cs typeface="Arial" panose="020B0604020202090204" pitchFamily="34" charset="0"/>
            </a:endParaRPr>
          </a:p>
        </p:txBody>
      </p:sp>
      <p:sp>
        <p:nvSpPr>
          <p:cNvPr id="16" name="Right Arrow 15"/>
          <p:cNvSpPr/>
          <p:nvPr/>
        </p:nvSpPr>
        <p:spPr>
          <a:xfrm rot="3340788">
            <a:off x="1096316" y="1533212"/>
            <a:ext cx="2640043" cy="11257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8" name="Right Arrow 17"/>
          <p:cNvSpPr/>
          <p:nvPr/>
        </p:nvSpPr>
        <p:spPr>
          <a:xfrm rot="2646848">
            <a:off x="4212061" y="1185387"/>
            <a:ext cx="1452677" cy="130149"/>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0" name="Right Arrow 19"/>
          <p:cNvSpPr/>
          <p:nvPr/>
        </p:nvSpPr>
        <p:spPr>
          <a:xfrm rot="8059882">
            <a:off x="10549175" y="1370949"/>
            <a:ext cx="702183" cy="14043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Right Arrow 21"/>
          <p:cNvSpPr/>
          <p:nvPr/>
        </p:nvSpPr>
        <p:spPr>
          <a:xfrm rot="5400000">
            <a:off x="7182493" y="4353243"/>
            <a:ext cx="777734" cy="130149"/>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3841122"/>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3745</TotalTime>
  <Words>6384</Words>
  <Application>Microsoft Office PowerPoint</Application>
  <PresentationFormat>Widescreen</PresentationFormat>
  <Paragraphs>615</Paragraphs>
  <Slides>46</Slides>
  <Notes>35</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46</vt:i4>
      </vt:variant>
    </vt:vector>
  </HeadingPairs>
  <TitlesOfParts>
    <vt:vector size="63" baseType="lpstr">
      <vt:lpstr>Arial</vt:lpstr>
      <vt:lpstr>B Nazanin</vt:lpstr>
      <vt:lpstr>BNazanin</vt:lpstr>
      <vt:lpstr>Brush Script MT</vt:lpstr>
      <vt:lpstr>BZar</vt:lpstr>
      <vt:lpstr>Calibri</vt:lpstr>
      <vt:lpstr>Century Gothic</vt:lpstr>
      <vt:lpstr>Lotus</vt:lpstr>
      <vt:lpstr>Maranallo High</vt:lpstr>
      <vt:lpstr>Modern No. 20</vt:lpstr>
      <vt:lpstr>tahoma</vt:lpstr>
      <vt:lpstr>tahoma</vt:lpstr>
      <vt:lpstr>Times New Roman</vt:lpstr>
      <vt:lpstr>Verdana</vt:lpstr>
      <vt:lpstr>Wingdings</vt:lpstr>
      <vt:lpstr>Wingdings 3</vt:lpstr>
      <vt:lpstr>Slice</vt:lpstr>
      <vt:lpstr>PowerPoint Presentation</vt:lpstr>
      <vt:lpstr>PowerPoint Presentation</vt:lpstr>
      <vt:lpstr>PowerPoint Presentation</vt:lpstr>
      <vt:lpstr>PowerPoint Presentation</vt:lpstr>
      <vt:lpstr>PowerPoint Presentation</vt:lpstr>
      <vt:lpstr>PowerPoint Presentation</vt:lpstr>
      <vt:lpstr>استفاده از ابزاربندی برای تعیین نشست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masousshavaysi</dc:creator>
  <cp:lastModifiedBy>masousshavaysi</cp:lastModifiedBy>
  <cp:revision>269</cp:revision>
  <dcterms:created xsi:type="dcterms:W3CDTF">2015-03-13T04:15:45Z</dcterms:created>
  <dcterms:modified xsi:type="dcterms:W3CDTF">2015-05-19T06:17:06Z</dcterms:modified>
</cp:coreProperties>
</file>